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65"/>
  </p:handoutMasterIdLst>
  <p:sldIdLst>
    <p:sldId id="276" r:id="rId2"/>
    <p:sldId id="277" r:id="rId3"/>
    <p:sldId id="278" r:id="rId4"/>
    <p:sldId id="279" r:id="rId5"/>
    <p:sldId id="280" r:id="rId6"/>
    <p:sldId id="281" r:id="rId7"/>
    <p:sldId id="326" r:id="rId8"/>
    <p:sldId id="328" r:id="rId9"/>
    <p:sldId id="329" r:id="rId10"/>
    <p:sldId id="319" r:id="rId11"/>
    <p:sldId id="320" r:id="rId12"/>
    <p:sldId id="321" r:id="rId13"/>
    <p:sldId id="322" r:id="rId14"/>
    <p:sldId id="282" r:id="rId15"/>
    <p:sldId id="283" r:id="rId16"/>
    <p:sldId id="284" r:id="rId17"/>
    <p:sldId id="324" r:id="rId18"/>
    <p:sldId id="325" r:id="rId19"/>
    <p:sldId id="285" r:id="rId20"/>
    <p:sldId id="311" r:id="rId21"/>
    <p:sldId id="261" r:id="rId22"/>
    <p:sldId id="270" r:id="rId23"/>
    <p:sldId id="271" r:id="rId24"/>
    <p:sldId id="272" r:id="rId25"/>
    <p:sldId id="286" r:id="rId26"/>
    <p:sldId id="287" r:id="rId27"/>
    <p:sldId id="331" r:id="rId28"/>
    <p:sldId id="332" r:id="rId29"/>
    <p:sldId id="333" r:id="rId30"/>
    <p:sldId id="334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2" r:id="rId39"/>
    <p:sldId id="303" r:id="rId40"/>
    <p:sldId id="304" r:id="rId41"/>
    <p:sldId id="305" r:id="rId42"/>
    <p:sldId id="315" r:id="rId43"/>
    <p:sldId id="346" r:id="rId44"/>
    <p:sldId id="307" r:id="rId45"/>
    <p:sldId id="308" r:id="rId46"/>
    <p:sldId id="309" r:id="rId47"/>
    <p:sldId id="316" r:id="rId48"/>
    <p:sldId id="262" r:id="rId49"/>
    <p:sldId id="263" r:id="rId50"/>
    <p:sldId id="259" r:id="rId51"/>
    <p:sldId id="339" r:id="rId52"/>
    <p:sldId id="340" r:id="rId53"/>
    <p:sldId id="342" r:id="rId54"/>
    <p:sldId id="343" r:id="rId55"/>
    <p:sldId id="345" r:id="rId56"/>
    <p:sldId id="336" r:id="rId57"/>
    <p:sldId id="337" r:id="rId58"/>
    <p:sldId id="338" r:id="rId59"/>
    <p:sldId id="264" r:id="rId60"/>
    <p:sldId id="273" r:id="rId61"/>
    <p:sldId id="265" r:id="rId62"/>
    <p:sldId id="310" r:id="rId63"/>
    <p:sldId id="347" r:id="rId6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6A7A83F-0829-42DC-A162-0BECB867E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3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143F77-5CD3-4476-842A-96D3F9434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EF6E-9F3B-4C06-BD54-3CCED3445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EC9B-57D9-4B4B-B8CC-179761E46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DC0C09-226D-473A-A576-B153BB1B4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F17F54-AA15-49A5-84C0-CC543CD24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BD17-81E0-4E16-8D93-D9EE6308B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2640-40A6-4031-827C-DD1390554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60118-D6FC-4F0F-90DA-F3F8C26F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DDFA-2360-41A8-A497-868427766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E94F8-09F8-435D-98EE-3EAC9F47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1654-B2BA-4205-96B7-66C860E4E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619A8-9C4A-4056-B8AB-1409B252B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518F-4D16-4CD6-9BFF-AE8F10E0A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8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12CF2E-5679-4E7B-88A4-B64D7C9006C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8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3886200" cy="1219200"/>
          </a:xfrm>
        </p:spPr>
        <p:txBody>
          <a:bodyPr/>
          <a:lstStyle/>
          <a:p>
            <a:r>
              <a:rPr lang="en-US" sz="8800" dirty="0"/>
              <a:t>P. Sci.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5791200" cy="2514600"/>
          </a:xfrm>
        </p:spPr>
        <p:txBody>
          <a:bodyPr/>
          <a:lstStyle/>
          <a:p>
            <a:r>
              <a:rPr lang="en-US" sz="4800" dirty="0"/>
              <a:t>Unit 3</a:t>
            </a:r>
          </a:p>
          <a:p>
            <a:r>
              <a:rPr lang="en-US" sz="4800" dirty="0"/>
              <a:t>Work, Power, and Machines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733800" cy="41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SPS8:  Students will determine relationships among force, mass, and motion.</a:t>
            </a:r>
          </a:p>
          <a:p>
            <a:r>
              <a:rPr lang="en-US" sz="2800" dirty="0" smtClean="0"/>
              <a:t>SPS8.e:   Calculate amounts of work and mechanical advantage using simple machines.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/>
              <a:t>Work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31175" cy="4648200"/>
          </a:xfrm>
        </p:spPr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</a:rPr>
              <a:t>Work is the</a:t>
            </a:r>
          </a:p>
          <a:p>
            <a:pPr lvl="1"/>
            <a:r>
              <a:rPr lang="en-US" dirty="0" smtClean="0"/>
              <a:t>transfer of energy through motion</a:t>
            </a:r>
          </a:p>
          <a:p>
            <a:pPr lvl="1"/>
            <a:r>
              <a:rPr lang="en-US" dirty="0" smtClean="0"/>
              <a:t>force exerted through a distance</a:t>
            </a:r>
          </a:p>
          <a:p>
            <a:pPr lvl="1"/>
            <a:endParaRPr lang="en-US" dirty="0" smtClean="0"/>
          </a:p>
          <a:p>
            <a:pPr lvl="4"/>
            <a:r>
              <a:rPr lang="en-US" dirty="0" smtClean="0"/>
              <a:t>                                                    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0" y="2819400"/>
            <a:ext cx="4924425" cy="2609850"/>
          </a:xfrm>
          <a:prstGeom prst="star32">
            <a:avLst>
              <a:gd name="adj" fmla="val 44491"/>
            </a:avLst>
          </a:prstGeom>
          <a:solidFill>
            <a:schemeClr val="accent4">
              <a:lumMod val="40000"/>
              <a:lumOff val="60000"/>
            </a:schemeClr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W</a:t>
            </a:r>
            <a:r>
              <a:rPr lang="en-US" sz="8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= </a:t>
            </a:r>
            <a:r>
              <a:rPr lang="en-US" sz="8000" b="1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Fd</a:t>
            </a:r>
            <a:endParaRPr lang="en-US" sz="2000" dirty="0">
              <a:latin typeface="Times New Roman" pitchFamily="18" charset="0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25550" y="6080125"/>
            <a:ext cx="7408863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Calibri" pitchFamily="34" charset="0"/>
              </a:rPr>
              <a:t>Distance must be in direction of force!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800600" y="3505200"/>
            <a:ext cx="4343400" cy="27238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W</a:t>
            </a:r>
            <a:r>
              <a:rPr lang="en-US" sz="2800" dirty="0">
                <a:latin typeface="Times New Roman" pitchFamily="18" charset="0"/>
              </a:rPr>
              <a:t>:	work (J</a:t>
            </a:r>
            <a:r>
              <a:rPr lang="en-US" sz="2800" dirty="0" smtClean="0">
                <a:latin typeface="Times New Roman" pitchFamily="18" charset="0"/>
              </a:rPr>
              <a:t>)    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</a:rPr>
              <a:t>:	force (N)</a:t>
            </a:r>
          </a:p>
          <a:p>
            <a:r>
              <a:rPr lang="en-US" sz="2800" i="1" dirty="0">
                <a:latin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</a:rPr>
              <a:t>:	distance (m)</a:t>
            </a:r>
          </a:p>
          <a:p>
            <a:pPr algn="r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1 J = 1kg x m</a:t>
            </a:r>
            <a:r>
              <a:rPr lang="en-US" sz="2800" baseline="30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/s</a:t>
            </a:r>
            <a:r>
              <a:rPr lang="en-US" sz="2800" baseline="30000" dirty="0" smtClean="0">
                <a:latin typeface="Arial" charset="0"/>
              </a:rPr>
              <a:t>2 </a:t>
            </a:r>
            <a:r>
              <a:rPr lang="en-US" sz="2800" dirty="0" smtClean="0">
                <a:latin typeface="Arial" charset="0"/>
              </a:rPr>
              <a:t> = 1 Nm</a:t>
            </a:r>
            <a:endParaRPr lang="en-US" sz="2800" baseline="30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4063" y="1168400"/>
            <a:ext cx="83899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200" dirty="0">
                <a:latin typeface="Calibri" pitchFamily="34" charset="0"/>
              </a:rPr>
              <a:t>Brett’s backpack weighs 30 N.  How much work is done on the backpack when he lifts it 1.5 m from the floor to his back?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F = 30 N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d = 1.5 m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?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WORK: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F·d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(30 N)(1.5 m)</a:t>
            </a: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folHlink"/>
                </a:solidFill>
                <a:latin typeface="Calibri" pitchFamily="34" charset="0"/>
              </a:rPr>
              <a:t>W = 45 J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20800" y="4789488"/>
            <a:ext cx="2260600" cy="1890712"/>
            <a:chOff x="832" y="3017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12651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36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2" name="Rectangle 14"/>
            <p:cNvSpPr>
              <a:spLocks noChangeArrowheads="1"/>
            </p:cNvSpPr>
            <p:nvPr/>
          </p:nvSpPr>
          <p:spPr bwMode="auto">
            <a:xfrm>
              <a:off x="1092" y="3704"/>
              <a:ext cx="351" cy="4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5133" name="Rectangle 15"/>
            <p:cNvSpPr>
              <a:spLocks noChangeArrowheads="1"/>
            </p:cNvSpPr>
            <p:nvPr/>
          </p:nvSpPr>
          <p:spPr bwMode="auto">
            <a:xfrm>
              <a:off x="1308" y="3229"/>
              <a:ext cx="429" cy="4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W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5134" name="Rectangle 16"/>
            <p:cNvSpPr>
              <a:spLocks noChangeArrowheads="1"/>
            </p:cNvSpPr>
            <p:nvPr/>
          </p:nvSpPr>
          <p:spPr bwMode="auto">
            <a:xfrm>
              <a:off x="1599" y="3665"/>
              <a:ext cx="308" cy="5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800" b="1" i="1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endParaRPr lang="en-US" sz="44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</p:grpSp>
      <p:sp>
        <p:nvSpPr>
          <p:cNvPr id="112657" name="AutoShape 17"/>
          <p:cNvSpPr>
            <a:spLocks noChangeArrowheads="1"/>
          </p:cNvSpPr>
          <p:nvPr/>
        </p:nvSpPr>
        <p:spPr bwMode="auto">
          <a:xfrm>
            <a:off x="2143125" y="5164138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 autoUpdateAnimBg="0"/>
      <p:bldP spid="112646" grpId="0" build="p" autoUpdateAnimBg="0"/>
      <p:bldP spid="1126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</a:t>
            </a: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754063" y="1168400"/>
            <a:ext cx="83899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000" dirty="0">
                <a:latin typeface="Calibri" pitchFamily="34" charset="0"/>
              </a:rPr>
              <a:t>If it takes 375 J of work to push a box 75 m what is the force used to push the box?</a:t>
            </a:r>
          </a:p>
        </p:txBody>
      </p:sp>
      <p:sp>
        <p:nvSpPr>
          <p:cNvPr id="6148" name="Rectangle 1028"/>
          <p:cNvSpPr>
            <a:spLocks noChangeArrowheads="1"/>
          </p:cNvSpPr>
          <p:nvPr/>
        </p:nvSpPr>
        <p:spPr bwMode="auto">
          <a:xfrm>
            <a:off x="0" y="2714625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lang="en-US" sz="3000">
                <a:latin typeface="Calibri" pitchFamily="34" charset="0"/>
              </a:rPr>
              <a:t>d = 75 m</a:t>
            </a:r>
          </a:p>
          <a:p>
            <a:pPr>
              <a:spcBef>
                <a:spcPct val="20000"/>
              </a:spcBef>
            </a:pPr>
            <a:r>
              <a:rPr lang="en-US" sz="3000">
                <a:latin typeface="Calibri" pitchFamily="34" charset="0"/>
              </a:rPr>
              <a:t>W = 375 J or 375 Nm</a:t>
            </a:r>
          </a:p>
          <a:p>
            <a:pPr>
              <a:spcBef>
                <a:spcPct val="20000"/>
              </a:spcBef>
            </a:pPr>
            <a:r>
              <a:rPr lang="en-US" sz="3000">
                <a:latin typeface="Calibri" pitchFamily="34" charset="0"/>
              </a:rPr>
              <a:t>F = ?</a:t>
            </a:r>
          </a:p>
        </p:txBody>
      </p:sp>
      <p:sp>
        <p:nvSpPr>
          <p:cNvPr id="113670" name="Text Box 1030"/>
          <p:cNvSpPr txBox="1">
            <a:spLocks noChangeArrowheads="1"/>
          </p:cNvSpPr>
          <p:nvPr/>
        </p:nvSpPr>
        <p:spPr bwMode="auto">
          <a:xfrm>
            <a:off x="3438525" y="2690813"/>
            <a:ext cx="57054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WORK: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F = W/d		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F =(375 Nm)/(75m)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F = 5.0 N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6151" name="Line 1031"/>
          <p:cNvSpPr>
            <a:spLocks noChangeShapeType="1"/>
          </p:cNvSpPr>
          <p:nvPr/>
        </p:nvSpPr>
        <p:spPr bwMode="auto">
          <a:xfrm>
            <a:off x="3408363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147763" y="5013325"/>
            <a:ext cx="2012950" cy="1758950"/>
            <a:chOff x="832" y="3017"/>
            <a:chExt cx="1424" cy="1220"/>
          </a:xfrm>
        </p:grpSpPr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13675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60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6" name="Rectangle 1038"/>
            <p:cNvSpPr>
              <a:spLocks noChangeArrowheads="1"/>
            </p:cNvSpPr>
            <p:nvPr/>
          </p:nvSpPr>
          <p:spPr bwMode="auto">
            <a:xfrm>
              <a:off x="1093" y="3704"/>
              <a:ext cx="394" cy="5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6157" name="Rectangle 1039"/>
            <p:cNvSpPr>
              <a:spLocks noChangeArrowheads="1"/>
            </p:cNvSpPr>
            <p:nvPr/>
          </p:nvSpPr>
          <p:spPr bwMode="auto">
            <a:xfrm>
              <a:off x="1308" y="3230"/>
              <a:ext cx="482" cy="5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W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6158" name="Rectangle 1040"/>
            <p:cNvSpPr>
              <a:spLocks noChangeArrowheads="1"/>
            </p:cNvSpPr>
            <p:nvPr/>
          </p:nvSpPr>
          <p:spPr bwMode="auto">
            <a:xfrm>
              <a:off x="1599" y="3665"/>
              <a:ext cx="346" cy="57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800" b="1" i="1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endParaRPr lang="en-US" sz="44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</p:grpSp>
      <p:sp>
        <p:nvSpPr>
          <p:cNvPr id="113681" name="AutoShape 1041"/>
          <p:cNvSpPr>
            <a:spLocks noChangeArrowheads="1"/>
          </p:cNvSpPr>
          <p:nvPr/>
        </p:nvSpPr>
        <p:spPr bwMode="auto">
          <a:xfrm>
            <a:off x="1524000" y="6096000"/>
            <a:ext cx="539750" cy="534988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 autoUpdateAnimBg="0"/>
      <p:bldP spid="113670" grpId="0" build="p" autoUpdateAnimBg="0"/>
      <p:bldP spid="1136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</a:t>
            </a:r>
          </a:p>
        </p:txBody>
      </p:sp>
      <p:sp>
        <p:nvSpPr>
          <p:cNvPr id="7171" name="Rectangle 1027"/>
          <p:cNvSpPr>
            <a:spLocks noChangeArrowheads="1"/>
          </p:cNvSpPr>
          <p:nvPr/>
        </p:nvSpPr>
        <p:spPr bwMode="auto">
          <a:xfrm>
            <a:off x="754063" y="1168400"/>
            <a:ext cx="83899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000" dirty="0">
                <a:latin typeface="Calibri" pitchFamily="34" charset="0"/>
              </a:rPr>
              <a:t>A dancer lifts a 40 kg ballerina 1.4 m in the air and walks forward 2.2 m.  How much work is done on the ballerina during and after the lift?</a:t>
            </a:r>
          </a:p>
        </p:txBody>
      </p:sp>
      <p:sp>
        <p:nvSpPr>
          <p:cNvPr id="7172" name="Rectangle 1028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m = 40 kg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d = 1.4 m - during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d = 2.2 m - after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?</a:t>
            </a:r>
          </a:p>
        </p:txBody>
      </p:sp>
      <p:sp>
        <p:nvSpPr>
          <p:cNvPr id="113670" name="Text Box 1030"/>
          <p:cNvSpPr txBox="1">
            <a:spLocks noChangeArrowheads="1"/>
          </p:cNvSpPr>
          <p:nvPr/>
        </p:nvSpPr>
        <p:spPr bwMode="auto">
          <a:xfrm>
            <a:off x="3438525" y="2690813"/>
            <a:ext cx="57054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WORK: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F·d		F = m·a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F =(40kg)(9.8m/s</a:t>
            </a:r>
            <a:r>
              <a:rPr lang="en-US" sz="3200" baseline="30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)=392 N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(392 N)(1.4 m)</a:t>
            </a: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folHlink"/>
                </a:solidFill>
                <a:latin typeface="Calibri" pitchFamily="34" charset="0"/>
              </a:rPr>
              <a:t>W = 549 J during lift</a:t>
            </a: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folHlink"/>
                </a:solidFill>
                <a:latin typeface="Calibri" pitchFamily="34" charset="0"/>
              </a:rPr>
              <a:t>No work after lift. “d” is not in the direction of the force.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7175" name="Line 1031"/>
          <p:cNvSpPr>
            <a:spLocks noChangeShapeType="1"/>
          </p:cNvSpPr>
          <p:nvPr/>
        </p:nvSpPr>
        <p:spPr bwMode="auto">
          <a:xfrm>
            <a:off x="3408363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147763" y="5013325"/>
            <a:ext cx="2012950" cy="1758950"/>
            <a:chOff x="832" y="3017"/>
            <a:chExt cx="1424" cy="1220"/>
          </a:xfrm>
        </p:grpSpPr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13675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84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" name="Rectangle 1038"/>
            <p:cNvSpPr>
              <a:spLocks noChangeArrowheads="1"/>
            </p:cNvSpPr>
            <p:nvPr/>
          </p:nvSpPr>
          <p:spPr bwMode="auto">
            <a:xfrm>
              <a:off x="1093" y="3704"/>
              <a:ext cx="394" cy="5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7181" name="Rectangle 1039"/>
            <p:cNvSpPr>
              <a:spLocks noChangeArrowheads="1"/>
            </p:cNvSpPr>
            <p:nvPr/>
          </p:nvSpPr>
          <p:spPr bwMode="auto">
            <a:xfrm>
              <a:off x="1308" y="3230"/>
              <a:ext cx="482" cy="5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W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7182" name="Rectangle 1040"/>
            <p:cNvSpPr>
              <a:spLocks noChangeArrowheads="1"/>
            </p:cNvSpPr>
            <p:nvPr/>
          </p:nvSpPr>
          <p:spPr bwMode="auto">
            <a:xfrm>
              <a:off x="1599" y="3665"/>
              <a:ext cx="346" cy="57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800" b="1" i="1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endParaRPr lang="en-US" sz="44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</p:grpSp>
      <p:sp>
        <p:nvSpPr>
          <p:cNvPr id="113681" name="AutoShape 1041"/>
          <p:cNvSpPr>
            <a:spLocks noChangeArrowheads="1"/>
          </p:cNvSpPr>
          <p:nvPr/>
        </p:nvSpPr>
        <p:spPr bwMode="auto">
          <a:xfrm>
            <a:off x="1895475" y="5384800"/>
            <a:ext cx="539750" cy="534988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 autoUpdateAnimBg="0"/>
      <p:bldP spid="113670" grpId="0" build="p" autoUpdateAnimBg="0"/>
      <p:bldP spid="1136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743200" cy="1020762"/>
          </a:xfrm>
        </p:spPr>
        <p:txBody>
          <a:bodyPr/>
          <a:lstStyle/>
          <a:p>
            <a:r>
              <a:rPr lang="en-US" sz="6000"/>
              <a:t>Power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838200"/>
          </a:xfrm>
        </p:spPr>
        <p:txBody>
          <a:bodyPr/>
          <a:lstStyle/>
          <a:p>
            <a:r>
              <a:rPr lang="en-US" sz="4400"/>
              <a:t>The rate at which work is done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133600"/>
            <a:ext cx="3190875" cy="4525963"/>
          </a:xfrm>
          <a:noFill/>
          <a:ln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09800" y="2438400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Remember that a rate is something that occurs over time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85E-6 L -0.61667 2.775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486400"/>
            <a:ext cx="8991600" cy="91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The SI unit for Power is watts (W)</a:t>
            </a:r>
            <a:r>
              <a:rPr lang="en-US" sz="4000"/>
              <a:t> </a:t>
            </a:r>
          </a:p>
          <a:p>
            <a:pPr>
              <a:buFont typeface="Wingdings" pitchFamily="2" charset="2"/>
              <a:buNone/>
            </a:pPr>
            <a:endParaRPr lang="en-US" sz="40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304800"/>
            <a:ext cx="36972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Arial" charset="0"/>
              </a:rPr>
              <a:t>               </a:t>
            </a:r>
            <a:r>
              <a:rPr lang="en-US" sz="4400" u="sng">
                <a:latin typeface="Arial" charset="0"/>
              </a:rPr>
              <a:t>work</a:t>
            </a:r>
            <a:endParaRPr lang="en-US" sz="4400">
              <a:latin typeface="Arial" charset="0"/>
            </a:endParaRPr>
          </a:p>
          <a:p>
            <a:pPr eaLnBrk="1" hangingPunct="1"/>
            <a:r>
              <a:rPr lang="en-US" sz="4400">
                <a:latin typeface="Arial" charset="0"/>
              </a:rPr>
              <a:t>Power =  time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2209800"/>
            <a:ext cx="16446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</a:t>
            </a:r>
            <a:r>
              <a:rPr lang="en-US" sz="4400">
                <a:latin typeface="Arial" charset="0"/>
              </a:rPr>
              <a:t>Or</a:t>
            </a:r>
          </a:p>
          <a:p>
            <a:pPr eaLnBrk="1" hangingPunct="1"/>
            <a:r>
              <a:rPr lang="en-US" sz="4400">
                <a:latin typeface="Arial" charset="0"/>
              </a:rPr>
              <a:t>      </a:t>
            </a:r>
            <a:r>
              <a:rPr lang="en-US" sz="4400" u="sng">
                <a:latin typeface="Arial" charset="0"/>
              </a:rPr>
              <a:t>W</a:t>
            </a:r>
          </a:p>
          <a:p>
            <a:pPr eaLnBrk="1" hangingPunct="1"/>
            <a:r>
              <a:rPr lang="en-US" sz="4400">
                <a:latin typeface="Arial" charset="0"/>
              </a:rPr>
              <a:t>P =  t</a:t>
            </a: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914400"/>
            <a:ext cx="5562600" cy="4543425"/>
          </a:xfrm>
          <a:noFill/>
          <a:ln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  <p:bldP spid="13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876800" cy="4572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A watt is the amount of power required to do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1 J of work in 1 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So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P= W/t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P= J/s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Watts = J/s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74638"/>
            <a:ext cx="4079875" cy="6583362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Power</a:t>
            </a: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228600" y="914400"/>
            <a:ext cx="83899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000" dirty="0">
                <a:latin typeface="Calibri" pitchFamily="34" charset="0"/>
              </a:rPr>
              <a:t>How much power is used to do 375 J of work in 15 seconds?</a:t>
            </a:r>
          </a:p>
        </p:txBody>
      </p:sp>
      <p:sp>
        <p:nvSpPr>
          <p:cNvPr id="9220" name="Rectangle 1028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 = ?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375 J 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 = 15 s</a:t>
            </a:r>
          </a:p>
        </p:txBody>
      </p:sp>
      <p:sp>
        <p:nvSpPr>
          <p:cNvPr id="113670" name="Text Box 1030"/>
          <p:cNvSpPr txBox="1">
            <a:spLocks noChangeArrowheads="1"/>
          </p:cNvSpPr>
          <p:nvPr/>
        </p:nvSpPr>
        <p:spPr bwMode="auto">
          <a:xfrm>
            <a:off x="3438525" y="2690813"/>
            <a:ext cx="57054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WORK: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 = W/t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 = 375 J/ 15 s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 = 25 J/s or 25 W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9223" name="Line 1031"/>
          <p:cNvSpPr>
            <a:spLocks noChangeShapeType="1"/>
          </p:cNvSpPr>
          <p:nvPr/>
        </p:nvSpPr>
        <p:spPr bwMode="auto">
          <a:xfrm>
            <a:off x="3408363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147763" y="5013325"/>
            <a:ext cx="2012950" cy="1765300"/>
            <a:chOff x="832" y="3017"/>
            <a:chExt cx="1424" cy="1224"/>
          </a:xfrm>
        </p:grpSpPr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13675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232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Rectangle 1038"/>
            <p:cNvSpPr>
              <a:spLocks noChangeArrowheads="1"/>
            </p:cNvSpPr>
            <p:nvPr/>
          </p:nvSpPr>
          <p:spPr bwMode="auto">
            <a:xfrm>
              <a:off x="1093" y="3704"/>
              <a:ext cx="374" cy="5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P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9229" name="Rectangle 1039"/>
            <p:cNvSpPr>
              <a:spLocks noChangeArrowheads="1"/>
            </p:cNvSpPr>
            <p:nvPr/>
          </p:nvSpPr>
          <p:spPr bwMode="auto">
            <a:xfrm>
              <a:off x="1308" y="3230"/>
              <a:ext cx="482" cy="5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W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9230" name="Rectangle 1040"/>
            <p:cNvSpPr>
              <a:spLocks noChangeArrowheads="1"/>
            </p:cNvSpPr>
            <p:nvPr/>
          </p:nvSpPr>
          <p:spPr bwMode="auto">
            <a:xfrm>
              <a:off x="1599" y="3665"/>
              <a:ext cx="252" cy="57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800" b="1" i="1">
                  <a:solidFill>
                    <a:srgbClr val="000B10"/>
                  </a:solidFill>
                  <a:latin typeface="Times New Roman" pitchFamily="18" charset="0"/>
                </a:rPr>
                <a:t>t</a:t>
              </a:r>
              <a:endParaRPr lang="en-US" sz="44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</p:grpSp>
      <p:sp>
        <p:nvSpPr>
          <p:cNvPr id="113681" name="AutoShape 1041"/>
          <p:cNvSpPr>
            <a:spLocks noChangeArrowheads="1"/>
          </p:cNvSpPr>
          <p:nvPr/>
        </p:nvSpPr>
        <p:spPr bwMode="auto">
          <a:xfrm>
            <a:off x="1524000" y="6096000"/>
            <a:ext cx="539750" cy="534988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 autoUpdateAnimBg="0"/>
      <p:bldP spid="113670" grpId="0" build="p" autoUpdateAnimBg="0"/>
      <p:bldP spid="1136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Power</a:t>
            </a:r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228600" y="914400"/>
            <a:ext cx="83899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000" dirty="0">
                <a:latin typeface="Calibri" pitchFamily="34" charset="0"/>
              </a:rPr>
              <a:t>If 25 W of power is used to do 450 J of work how long did it take to do the work?</a:t>
            </a:r>
          </a:p>
        </p:txBody>
      </p:sp>
      <p:sp>
        <p:nvSpPr>
          <p:cNvPr id="10244" name="Rectangle 1028"/>
          <p:cNvSpPr>
            <a:spLocks noChangeArrowheads="1"/>
          </p:cNvSpPr>
          <p:nvPr/>
        </p:nvSpPr>
        <p:spPr bwMode="auto">
          <a:xfrm>
            <a:off x="0" y="2714625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 = 25 W or 25 J/s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 = 450 J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 = ?</a:t>
            </a:r>
          </a:p>
        </p:txBody>
      </p:sp>
      <p:sp>
        <p:nvSpPr>
          <p:cNvPr id="113670" name="Text Box 1030"/>
          <p:cNvSpPr txBox="1">
            <a:spLocks noChangeArrowheads="1"/>
          </p:cNvSpPr>
          <p:nvPr/>
        </p:nvSpPr>
        <p:spPr bwMode="auto">
          <a:xfrm>
            <a:off x="3438525" y="2690813"/>
            <a:ext cx="57054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WORK: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 = W/P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 = (450 J) /(25 J/s)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 = 18 s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10247" name="Line 1031"/>
          <p:cNvSpPr>
            <a:spLocks noChangeShapeType="1"/>
          </p:cNvSpPr>
          <p:nvPr/>
        </p:nvSpPr>
        <p:spPr bwMode="auto">
          <a:xfrm>
            <a:off x="3408363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147763" y="5013325"/>
            <a:ext cx="2012950" cy="1765300"/>
            <a:chOff x="832" y="3017"/>
            <a:chExt cx="1424" cy="1224"/>
          </a:xfrm>
        </p:grpSpPr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13675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256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2" name="Rectangle 1038"/>
            <p:cNvSpPr>
              <a:spLocks noChangeArrowheads="1"/>
            </p:cNvSpPr>
            <p:nvPr/>
          </p:nvSpPr>
          <p:spPr bwMode="auto">
            <a:xfrm>
              <a:off x="1093" y="3704"/>
              <a:ext cx="374" cy="5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P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10253" name="Rectangle 1039"/>
            <p:cNvSpPr>
              <a:spLocks noChangeArrowheads="1"/>
            </p:cNvSpPr>
            <p:nvPr/>
          </p:nvSpPr>
          <p:spPr bwMode="auto">
            <a:xfrm>
              <a:off x="1308" y="3230"/>
              <a:ext cx="482" cy="5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rgbClr val="000B10"/>
                  </a:solidFill>
                  <a:latin typeface="Times New Roman" pitchFamily="18" charset="0"/>
                </a:rPr>
                <a:t>W</a:t>
              </a:r>
              <a:endParaRPr lang="en-US" sz="48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  <p:sp>
          <p:nvSpPr>
            <p:cNvPr id="10254" name="Rectangle 1040"/>
            <p:cNvSpPr>
              <a:spLocks noChangeArrowheads="1"/>
            </p:cNvSpPr>
            <p:nvPr/>
          </p:nvSpPr>
          <p:spPr bwMode="auto">
            <a:xfrm>
              <a:off x="1599" y="3665"/>
              <a:ext cx="252" cy="57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4800" b="1" i="1">
                  <a:solidFill>
                    <a:srgbClr val="000B10"/>
                  </a:solidFill>
                  <a:latin typeface="Times New Roman" pitchFamily="18" charset="0"/>
                </a:rPr>
                <a:t>t</a:t>
              </a:r>
              <a:endParaRPr lang="en-US" sz="4400" b="1">
                <a:solidFill>
                  <a:srgbClr val="000B10"/>
                </a:solidFill>
                <a:latin typeface="Calibri" pitchFamily="34" charset="0"/>
              </a:endParaRPr>
            </a:p>
          </p:txBody>
        </p:sp>
      </p:grpSp>
      <p:sp>
        <p:nvSpPr>
          <p:cNvPr id="113681" name="AutoShape 1041"/>
          <p:cNvSpPr>
            <a:spLocks noChangeArrowheads="1"/>
          </p:cNvSpPr>
          <p:nvPr/>
        </p:nvSpPr>
        <p:spPr bwMode="auto">
          <a:xfrm>
            <a:off x="2209800" y="6096000"/>
            <a:ext cx="539750" cy="534988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 autoUpdateAnimBg="0"/>
      <p:bldP spid="113670" grpId="0" build="p" autoUpdateAnimBg="0"/>
      <p:bldP spid="113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788" y="0"/>
            <a:ext cx="7467600" cy="1338263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6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estminster" pitchFamily="82" charset="0"/>
              </a:rPr>
              <a:t>Making Work Easier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Westminster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6938" y="1871663"/>
            <a:ext cx="6313487" cy="1397000"/>
          </a:xfrm>
        </p:spPr>
        <p:txBody>
          <a:bodyPr/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Simple Machines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65263" y="2897188"/>
            <a:ext cx="38084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endParaRPr lang="en-US" sz="3000" b="1"/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Lever</a:t>
            </a:r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Pulley</a:t>
            </a:r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Wheel &amp; Axle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52988" y="2897188"/>
            <a:ext cx="384968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endParaRPr lang="en-US" sz="3000" b="1"/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Inclined Plane</a:t>
            </a:r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Screw</a:t>
            </a:r>
          </a:p>
          <a:p>
            <a:pPr lvl="1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/>
              <a:t> Wedge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2895600" cy="1219200"/>
          </a:xfrm>
        </p:spPr>
        <p:txBody>
          <a:bodyPr/>
          <a:lstStyle/>
          <a:p>
            <a:r>
              <a:rPr lang="en-US" sz="6000"/>
              <a:t>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228600"/>
            <a:ext cx="6019800" cy="2819400"/>
          </a:xfrm>
        </p:spPr>
        <p:txBody>
          <a:bodyPr/>
          <a:lstStyle/>
          <a:p>
            <a:r>
              <a:rPr lang="en-US" sz="4400"/>
              <a:t>When a force causes an object to move – work is done.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514600"/>
            <a:ext cx="4048125" cy="4114800"/>
          </a:xfrm>
          <a:noFill/>
          <a:ln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4.62535E-8 L -0.66302 4.62535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implemachin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70544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274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/>
              <a:t>Machine – a device that makes doing work easier by…</a:t>
            </a:r>
            <a:r>
              <a:rPr lang="en-US" sz="4000"/>
              <a:t>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4000"/>
          </a:p>
        </p:txBody>
      </p:sp>
      <p:pic>
        <p:nvPicPr>
          <p:cNvPr id="9220" name="Picture 4" descr="MCj04326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686800" cy="5943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800"/>
              <a:t>increasing the force that can be applied to an object. (car jack)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4800"/>
          </a:p>
        </p:txBody>
      </p:sp>
      <p:pic>
        <p:nvPicPr>
          <p:cNvPr id="31748" name="Picture 4" descr="MCj037138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200"/>
            <a:ext cx="42799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04800"/>
            <a:ext cx="5562600" cy="6172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800"/>
              <a:t> increasing the distance over which the force can be applied. (ramp)</a:t>
            </a:r>
          </a:p>
        </p:txBody>
      </p:sp>
      <p:pic>
        <p:nvPicPr>
          <p:cNvPr id="32772" name="Picture 4" descr="MCBD0009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713" y="838200"/>
            <a:ext cx="369728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45307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800"/>
              <a:t>by changing the direction of the applied force. (opening the blinds)</a:t>
            </a:r>
          </a:p>
          <a:p>
            <a:endParaRPr lang="en-US" sz="4800"/>
          </a:p>
        </p:txBody>
      </p:sp>
      <p:pic>
        <p:nvPicPr>
          <p:cNvPr id="33798" name="Picture 6" descr="MCj03523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0"/>
            <a:ext cx="4191000" cy="413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Lever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31963"/>
          </a:xfrm>
        </p:spPr>
        <p:txBody>
          <a:bodyPr/>
          <a:lstStyle/>
          <a:p>
            <a:r>
              <a:rPr lang="en-US" b="1"/>
              <a:t>Lever</a:t>
            </a:r>
            <a:endParaRPr lang="en-US"/>
          </a:p>
          <a:p>
            <a:pPr lvl="1">
              <a:spcBef>
                <a:spcPct val="0"/>
              </a:spcBef>
            </a:pPr>
            <a:r>
              <a:rPr lang="en-US"/>
              <a:t>a bar that is free to pivot about a fixed point, or fulcrum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3200400"/>
            <a:ext cx="6708775" cy="3657600"/>
            <a:chOff x="1248" y="2016"/>
            <a:chExt cx="4226" cy="230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248" y="3802"/>
              <a:ext cx="422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2400">
                  <a:latin typeface="Times New Roman" pitchFamily="18" charset="0"/>
                </a:rPr>
                <a:t>“Give me a place to stand and I will move the Earth.”</a:t>
              </a:r>
            </a:p>
            <a:p>
              <a:pPr algn="r" eaLnBrk="0" hangingPunct="0"/>
              <a:r>
                <a:rPr lang="en-US" sz="2400">
                  <a:latin typeface="Times New Roman" pitchFamily="18" charset="0"/>
                </a:rPr>
                <a:t>– Archimedes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68" y="2016"/>
              <a:ext cx="3202" cy="1821"/>
              <a:chOff x="1968" y="2064"/>
              <a:chExt cx="3202" cy="1821"/>
            </a:xfrm>
          </p:grpSpPr>
          <p:pic>
            <p:nvPicPr>
              <p:cNvPr id="13319" name="Picture 7" descr="lever - archimede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16" y="2064"/>
                <a:ext cx="2448" cy="1635"/>
              </a:xfrm>
              <a:prstGeom prst="rect">
                <a:avLst/>
              </a:prstGeom>
              <a:noFill/>
            </p:spPr>
          </p:pic>
          <p:sp>
            <p:nvSpPr>
              <p:cNvPr id="13320" name="Rectangle 8"/>
              <p:cNvSpPr>
                <a:spLocks noChangeArrowheads="1"/>
              </p:cNvSpPr>
              <p:nvPr/>
            </p:nvSpPr>
            <p:spPr bwMode="auto">
              <a:xfrm>
                <a:off x="1968" y="3672"/>
                <a:ext cx="320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latin typeface="Times New Roman" pitchFamily="18" charset="0"/>
                  </a:rPr>
                  <a:t>Engraving from </a:t>
                </a:r>
                <a:r>
                  <a:rPr lang="en-US" sz="1200" i="1">
                    <a:latin typeface="Times New Roman" pitchFamily="18" charset="0"/>
                  </a:rPr>
                  <a:t>Mechanics Magazine, </a:t>
                </a:r>
                <a:r>
                  <a:rPr lang="en-US" sz="1200">
                    <a:latin typeface="Times New Roman" pitchFamily="18" charset="0"/>
                  </a:rPr>
                  <a:t>London, 1824 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705606" y="3657603"/>
            <a:ext cx="2438402" cy="1200151"/>
            <a:chOff x="4224" y="2304"/>
            <a:chExt cx="1536" cy="756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641" y="2304"/>
              <a:ext cx="1119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07"/>
                  </a:solidFill>
                </a:rPr>
                <a:t>Effort </a:t>
              </a:r>
              <a:r>
                <a:rPr lang="en-US" sz="2400" dirty="0" smtClean="0">
                  <a:solidFill>
                    <a:srgbClr val="FFFF07"/>
                  </a:solidFill>
                </a:rPr>
                <a:t>arm</a:t>
              </a:r>
            </a:p>
            <a:p>
              <a:pPr eaLnBrk="0" hangingPunct="0"/>
              <a:r>
                <a:rPr lang="en-US" sz="2400" dirty="0" smtClean="0">
                  <a:solidFill>
                    <a:srgbClr val="FFFF07"/>
                  </a:solidFill>
                </a:rPr>
                <a:t>You apply your force</a:t>
              </a:r>
              <a:endParaRPr lang="en-US" sz="2400" dirty="0">
                <a:solidFill>
                  <a:srgbClr val="FFFF07"/>
                </a:solidFill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 flipV="1">
              <a:off x="4224" y="2832"/>
              <a:ext cx="366" cy="187"/>
            </a:xfrm>
            <a:prstGeom prst="line">
              <a:avLst/>
            </a:prstGeom>
            <a:noFill/>
            <a:ln w="38100">
              <a:solidFill>
                <a:srgbClr val="FFFF07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55750" y="4116389"/>
            <a:ext cx="2328864" cy="1938338"/>
            <a:chOff x="980" y="2593"/>
            <a:chExt cx="1467" cy="1221"/>
          </a:xfrm>
        </p:grpSpPr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980" y="2593"/>
              <a:ext cx="1036" cy="1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07"/>
                  </a:solidFill>
                </a:rPr>
                <a:t>Resistance</a:t>
              </a:r>
            </a:p>
            <a:p>
              <a:pPr eaLnBrk="0" hangingPunct="0"/>
              <a:r>
                <a:rPr lang="en-US" sz="2400" dirty="0" smtClean="0">
                  <a:solidFill>
                    <a:srgbClr val="FFFF07"/>
                  </a:solidFill>
                </a:rPr>
                <a:t>Arm</a:t>
              </a:r>
            </a:p>
            <a:p>
              <a:pPr eaLnBrk="0" hangingPunct="0"/>
              <a:r>
                <a:rPr lang="en-US" sz="2400" dirty="0" smtClean="0">
                  <a:solidFill>
                    <a:srgbClr val="FFFF07"/>
                  </a:solidFill>
                </a:rPr>
                <a:t>Work is done here.</a:t>
              </a:r>
            </a:p>
            <a:p>
              <a:pPr eaLnBrk="0" hangingPunct="0"/>
              <a:endParaRPr lang="en-US" sz="2400" dirty="0">
                <a:solidFill>
                  <a:srgbClr val="FFFF07"/>
                </a:solidFill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1504" y="2977"/>
              <a:ext cx="943" cy="304"/>
            </a:xfrm>
            <a:prstGeom prst="line">
              <a:avLst/>
            </a:prstGeom>
            <a:noFill/>
            <a:ln w="38100">
              <a:solidFill>
                <a:srgbClr val="FFFF07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589463" y="5119688"/>
            <a:ext cx="4302125" cy="739775"/>
            <a:chOff x="2891" y="3225"/>
            <a:chExt cx="2710" cy="466"/>
          </a:xfrm>
        </p:grpSpPr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4791" y="3403"/>
              <a:ext cx="81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FF07"/>
                  </a:solidFill>
                </a:rPr>
                <a:t>Fulcrum</a:t>
              </a:r>
              <a:endParaRPr lang="en-US" sz="2400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 flipV="1">
              <a:off x="2891" y="3225"/>
              <a:ext cx="1917" cy="321"/>
            </a:xfrm>
            <a:prstGeom prst="line">
              <a:avLst/>
            </a:prstGeom>
            <a:noFill/>
            <a:ln w="38100">
              <a:solidFill>
                <a:srgbClr val="FFFF07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Lever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04925"/>
          </a:xfrm>
        </p:spPr>
        <p:txBody>
          <a:bodyPr/>
          <a:lstStyle/>
          <a:p>
            <a:r>
              <a:rPr lang="en-US" sz="2800" b="1"/>
              <a:t>Ideal Mechanical Advantage (IMA)</a:t>
            </a:r>
          </a:p>
          <a:p>
            <a:pPr lvl="1"/>
            <a:r>
              <a:rPr lang="en-US" sz="2400"/>
              <a:t>frictionless machine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16138" y="2990850"/>
            <a:ext cx="3657600" cy="2058988"/>
            <a:chOff x="2112" y="2063"/>
            <a:chExt cx="2304" cy="1297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112" y="2063"/>
              <a:ext cx="2304" cy="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6"/>
            <p:cNvGraphicFramePr>
              <a:graphicFrameLocks noChangeAspect="1"/>
            </p:cNvGraphicFramePr>
            <p:nvPr/>
          </p:nvGraphicFramePr>
          <p:xfrm>
            <a:off x="2192" y="2063"/>
            <a:ext cx="2145" cy="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1" name="Equation" r:id="rId3" imgW="710891" imgH="431613" progId="Equation.3">
                    <p:embed/>
                  </p:oleObj>
                </mc:Choice>
                <mc:Fallback>
                  <p:oleObj name="Equation" r:id="rId3" imgW="710891" imgH="4316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2" y="2063"/>
                          <a:ext cx="2145" cy="1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05438" y="3035300"/>
            <a:ext cx="3494087" cy="539750"/>
            <a:chOff x="3405" y="2216"/>
            <a:chExt cx="2201" cy="340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071" y="2216"/>
              <a:ext cx="153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Effort arm length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>
              <a:off x="3405" y="2378"/>
              <a:ext cx="670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05438" y="4338638"/>
            <a:ext cx="2751137" cy="822325"/>
            <a:chOff x="3405" y="3037"/>
            <a:chExt cx="1733" cy="518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071" y="3037"/>
              <a:ext cx="106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Resistance</a:t>
              </a:r>
            </a:p>
            <a:p>
              <a:pPr eaLnBrk="0" hangingPunct="0"/>
              <a:r>
                <a:rPr lang="en-US" sz="2400"/>
                <a:t>arm length</a:t>
              </a: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 flipV="1">
              <a:off x="3405" y="3097"/>
              <a:ext cx="670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600200" y="5522913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L</a:t>
            </a:r>
            <a:r>
              <a:rPr lang="en-US" sz="2800" baseline="-25000"/>
              <a:t>e</a:t>
            </a:r>
            <a:r>
              <a:rPr lang="en-US" sz="2800"/>
              <a:t> must be greater than L</a:t>
            </a:r>
            <a:r>
              <a:rPr lang="en-US" sz="2800" baseline="-25000"/>
              <a:t>r</a:t>
            </a:r>
            <a:r>
              <a:rPr lang="en-US" sz="2800"/>
              <a:t> in order to multiply the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Class </a:t>
            </a:r>
            <a:r>
              <a:rPr lang="en-US" dirty="0"/>
              <a:t>Lever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1947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First Class </a:t>
            </a:r>
            <a:r>
              <a:rPr lang="en-US" b="1" dirty="0" smtClean="0"/>
              <a:t>Lever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the fulcrum is in the middle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changes </a:t>
            </a:r>
            <a:r>
              <a:rPr lang="en-US" dirty="0"/>
              <a:t>direction of force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Ex: hammer, seesaw</a:t>
            </a:r>
          </a:p>
        </p:txBody>
      </p:sp>
      <p:pic>
        <p:nvPicPr>
          <p:cNvPr id="15364" name="Picture 4" descr="lever - 1st c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4114800" cy="166546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Grp="1" noChangeAspect="1"/>
          </p:cNvGraphicFramePr>
          <p:nvPr/>
        </p:nvGraphicFramePr>
        <p:xfrm>
          <a:off x="5181600" y="3429000"/>
          <a:ext cx="37338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ClipArt" r:id="rId4" imgW="4576572" imgH="3713378" progId="">
                  <p:embed/>
                </p:oleObj>
              </mc:Choice>
              <mc:Fallback>
                <p:oleObj name="ClipArt" r:id="rId4" imgW="4576572" imgH="371337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3733800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95800"/>
            <a:ext cx="28458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Second Class Lever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b="1" dirty="0"/>
              <a:t>Second Class </a:t>
            </a:r>
            <a:r>
              <a:rPr lang="en-US" sz="2800" b="1" dirty="0" smtClean="0"/>
              <a:t>Lever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The output (resistance) is in the middle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/>
              <a:t>always increases force</a:t>
            </a:r>
          </a:p>
          <a:p>
            <a:pPr lvl="1"/>
            <a:r>
              <a:rPr lang="en-US" sz="2400" dirty="0"/>
              <a:t>Ex: wheelbarrow</a:t>
            </a:r>
          </a:p>
        </p:txBody>
      </p:sp>
      <p:pic>
        <p:nvPicPr>
          <p:cNvPr id="16388" name="Picture 4" descr="lever - 2nd clas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350" y="2057400"/>
            <a:ext cx="3930650" cy="1787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528592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02907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258821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Class Lever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229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Third Class </a:t>
            </a:r>
            <a:r>
              <a:rPr lang="en-US" b="1" dirty="0" smtClean="0"/>
              <a:t>Levers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Input (effort) force is in the middle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always increases distance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Ex: tweezers, bat, human body</a:t>
            </a:r>
          </a:p>
        </p:txBody>
      </p:sp>
      <p:pic>
        <p:nvPicPr>
          <p:cNvPr id="17412" name="Picture 4" descr="lever - 3rd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4779963" cy="195374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4" descr="hammer (lever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14415" y="3018610"/>
            <a:ext cx="4470816" cy="228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438400" cy="715962"/>
          </a:xfrm>
        </p:spPr>
        <p:txBody>
          <a:bodyPr/>
          <a:lstStyle/>
          <a:p>
            <a:r>
              <a:rPr lang="en-US" sz="3600">
                <a:solidFill>
                  <a:srgbClr val="ABDEF3"/>
                </a:solidFill>
              </a:rPr>
              <a:t>Work cont.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/>
              <a:t>Work = Force x distance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179763"/>
            <a:ext cx="4267200" cy="3355975"/>
          </a:xfrm>
          <a:noFill/>
          <a:ln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57400" y="2057400"/>
            <a:ext cx="449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>
                <a:latin typeface="Arial" charset="0"/>
              </a:rPr>
              <a:t>Or</a:t>
            </a:r>
          </a:p>
          <a:p>
            <a:pPr algn="ctr" eaLnBrk="1" hangingPunct="1"/>
            <a:r>
              <a:rPr lang="en-US" sz="4400">
                <a:latin typeface="Arial" charset="0"/>
              </a:rPr>
              <a:t>W = F x d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7654E-6 L 0.58334 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Think FOIL	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382000" cy="4846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Fulcrum in middle =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class lever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Output in middle =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class lever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Input in middle =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class lever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LEVERS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Pulley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Pulley</a:t>
            </a:r>
            <a:endParaRPr lang="en-US"/>
          </a:p>
          <a:p>
            <a:pPr lvl="1"/>
            <a:r>
              <a:rPr lang="en-US"/>
              <a:t>grooved wheel with a rope or chain running along the groove</a:t>
            </a:r>
          </a:p>
          <a:p>
            <a:pPr lvl="1"/>
            <a:r>
              <a:rPr lang="en-US"/>
              <a:t>a “flexible first-class lever”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113" y="4049713"/>
            <a:ext cx="3400425" cy="2495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225925" y="4670425"/>
            <a:ext cx="47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b="1" baseline="-25000">
                <a:solidFill>
                  <a:schemeClr val="bg2"/>
                </a:solidFill>
                <a:latin typeface="Times New Roman" pitchFamily="18" charset="0"/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86463" y="4946650"/>
            <a:ext cx="477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b="1" baseline="-25000">
                <a:solidFill>
                  <a:schemeClr val="bg2"/>
                </a:solidFill>
                <a:latin typeface="Times New Roman" pitchFamily="18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876925" y="4265613"/>
            <a:ext cx="369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F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  <p:bldP spid="18437" grpId="0" autoUpdateAnimBg="0"/>
      <p:bldP spid="18438" grpId="0" autoUpdateAnimBg="0"/>
      <p:bldP spid="1843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/>
              <a:t>B. Pulley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266950"/>
          </a:xfrm>
        </p:spPr>
        <p:txBody>
          <a:bodyPr/>
          <a:lstStyle/>
          <a:p>
            <a:r>
              <a:rPr lang="en-US" sz="2800" b="1" dirty="0"/>
              <a:t>Ideal Mechanical Advantage (IMA)</a:t>
            </a:r>
            <a:endParaRPr lang="en-US" sz="2800" dirty="0"/>
          </a:p>
          <a:p>
            <a:pPr lvl="1"/>
            <a:r>
              <a:rPr lang="en-US" sz="2400" dirty="0"/>
              <a:t>equal to the number </a:t>
            </a:r>
            <a:r>
              <a:rPr lang="en-US" sz="2400" dirty="0" smtClean="0"/>
              <a:t>of rope segments if pulling up</a:t>
            </a:r>
          </a:p>
          <a:p>
            <a:pPr lvl="1"/>
            <a:r>
              <a:rPr lang="en-US" sz="2400" dirty="0" smtClean="0"/>
              <a:t>Equal to one less than the number of rope segments minus 1 if pulling down.  </a:t>
            </a:r>
            <a:endParaRPr lang="en-US" sz="2400" dirty="0"/>
          </a:p>
        </p:txBody>
      </p:sp>
      <p:pic>
        <p:nvPicPr>
          <p:cNvPr id="19460" name="Picture 4" descr="PULLE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6324600" cy="27352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5867400"/>
            <a:ext cx="1289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IMA = 0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05200" y="5867400"/>
            <a:ext cx="1289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IMA = 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1289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IMA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 advAuto="0"/>
      <p:bldP spid="19461" grpId="0" autoUpdateAnimBg="0"/>
      <p:bldP spid="19462" grpId="0" autoUpdateAnimBg="0"/>
      <p:bldP spid="1946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Pulley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4000500" cy="622300"/>
          </a:xfrm>
        </p:spPr>
        <p:txBody>
          <a:bodyPr/>
          <a:lstStyle/>
          <a:p>
            <a:r>
              <a:rPr lang="en-US" b="1"/>
              <a:t>Fixed Pulley</a:t>
            </a:r>
            <a:endParaRPr lang="en-US" sz="240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913" y="1409700"/>
            <a:ext cx="3608387" cy="48021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00200" y="2128838"/>
            <a:ext cx="3630613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US" sz="2800"/>
              <a:t>IMA = 1</a:t>
            </a:r>
          </a:p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US" sz="2800"/>
              <a:t>does </a:t>
            </a:r>
            <a:r>
              <a:rPr lang="en-US" sz="2800" u="sng"/>
              <a:t>not</a:t>
            </a:r>
            <a:r>
              <a:rPr lang="en-US" sz="2800"/>
              <a:t> increase force</a:t>
            </a:r>
          </a:p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US" sz="2800"/>
              <a:t>changes direction of force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Pulley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81913" cy="635000"/>
          </a:xfrm>
        </p:spPr>
        <p:txBody>
          <a:bodyPr/>
          <a:lstStyle/>
          <a:p>
            <a:r>
              <a:rPr lang="en-US" b="1"/>
              <a:t>Movable Pulley</a:t>
            </a:r>
            <a:endParaRPr lang="en-US" sz="2800"/>
          </a:p>
        </p:txBody>
      </p:sp>
      <p:pic>
        <p:nvPicPr>
          <p:cNvPr id="21508" name="Picture 4" descr="pulley - mov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5" y="3494088"/>
            <a:ext cx="4652963" cy="3159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8200" y="2133600"/>
            <a:ext cx="69707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buFontTx/>
              <a:buChar char="–"/>
            </a:pPr>
            <a:r>
              <a:rPr lang="en-US" sz="2400"/>
              <a:t>IMA = 2</a:t>
            </a:r>
          </a:p>
          <a:p>
            <a:pPr marL="742950" lvl="1" indent="-285750">
              <a:buFontTx/>
              <a:buChar char="–"/>
            </a:pPr>
            <a:r>
              <a:rPr lang="en-US" sz="2400"/>
              <a:t>increases force</a:t>
            </a:r>
          </a:p>
          <a:p>
            <a:pPr marL="742950" lvl="1" indent="-285750">
              <a:buFontTx/>
              <a:buChar char="–"/>
            </a:pPr>
            <a:r>
              <a:rPr lang="en-US" sz="2400"/>
              <a:t>doesn’t change direction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Pulley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93800"/>
            <a:ext cx="7543800" cy="665163"/>
          </a:xfrm>
        </p:spPr>
        <p:txBody>
          <a:bodyPr/>
          <a:lstStyle/>
          <a:p>
            <a:r>
              <a:rPr lang="en-US" b="1"/>
              <a:t>Block &amp; Tackle</a:t>
            </a:r>
            <a:endParaRPr lang="en-US" sz="2400"/>
          </a:p>
        </p:txBody>
      </p:sp>
      <p:pic>
        <p:nvPicPr>
          <p:cNvPr id="22532" name="Picture 4" descr="pulley - syst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3495675"/>
            <a:ext cx="4654550" cy="31607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00200" y="1808163"/>
            <a:ext cx="75438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combination of fixed &amp; movable pulleys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increases force (IMA = 4)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may or may not change direction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Wheel and Axle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Wheel and Axle</a:t>
            </a:r>
            <a:endParaRPr lang="en-US"/>
          </a:p>
          <a:p>
            <a:pPr lvl="1"/>
            <a:r>
              <a:rPr lang="en-US"/>
              <a:t>two wheels of different sizes that rotate together</a:t>
            </a:r>
          </a:p>
          <a:p>
            <a:pPr lvl="1"/>
            <a:r>
              <a:rPr lang="en-US"/>
              <a:t>a pair of </a:t>
            </a:r>
            <a:br>
              <a:rPr lang="en-US"/>
            </a:br>
            <a:r>
              <a:rPr lang="en-US"/>
              <a:t>“rotating	</a:t>
            </a:r>
            <a:br>
              <a:rPr lang="en-US"/>
            </a:br>
            <a:r>
              <a:rPr lang="en-US"/>
              <a:t>levers”</a:t>
            </a:r>
          </a:p>
        </p:txBody>
      </p:sp>
      <p:pic>
        <p:nvPicPr>
          <p:cNvPr id="23556" name="Picture 4" descr="wheel and ax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3200400"/>
            <a:ext cx="3521075" cy="3422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41900" y="3270250"/>
            <a:ext cx="1231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</a:rPr>
              <a:t>Wheel</a:t>
            </a:r>
            <a:endParaRPr lang="en-US" sz="2800" b="1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729288" y="3713163"/>
            <a:ext cx="668337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432675" y="5834063"/>
            <a:ext cx="9366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</a:rPr>
              <a:t>Axle</a:t>
            </a:r>
            <a:endParaRPr lang="en-US" sz="2800" b="1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6915150" y="5284788"/>
            <a:ext cx="582613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Wheel and Axle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5725"/>
          </a:xfrm>
        </p:spPr>
        <p:txBody>
          <a:bodyPr/>
          <a:lstStyle/>
          <a:p>
            <a:r>
              <a:rPr lang="en-US" sz="2800" b="1"/>
              <a:t>Ideal Mechanical Advantage (IMA)</a:t>
            </a:r>
            <a:endParaRPr lang="en-US" sz="2800"/>
          </a:p>
          <a:p>
            <a:pPr lvl="1"/>
            <a:r>
              <a:rPr lang="en-US" sz="2000"/>
              <a:t>effort force is applied to wheel</a:t>
            </a:r>
          </a:p>
          <a:p>
            <a:pPr lvl="1"/>
            <a:r>
              <a:rPr lang="en-US" sz="2000"/>
              <a:t>axle moves less 	</a:t>
            </a:r>
            <a:br>
              <a:rPr lang="en-US" sz="2000"/>
            </a:br>
            <a:r>
              <a:rPr lang="en-US" sz="2000"/>
              <a:t>distance but with </a:t>
            </a:r>
            <a:br>
              <a:rPr lang="en-US" sz="2000"/>
            </a:br>
            <a:r>
              <a:rPr lang="en-US" sz="2000"/>
              <a:t>greater force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4419600"/>
            <a:ext cx="3657600" cy="2058988"/>
            <a:chOff x="1294" y="2766"/>
            <a:chExt cx="2304" cy="1297"/>
          </a:xfrm>
        </p:grpSpPr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1294" y="2766"/>
              <a:ext cx="2304" cy="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82" name="Object 6"/>
            <p:cNvGraphicFramePr>
              <a:graphicFrameLocks noChangeAspect="1"/>
            </p:cNvGraphicFramePr>
            <p:nvPr/>
          </p:nvGraphicFramePr>
          <p:xfrm>
            <a:off x="1450" y="2766"/>
            <a:ext cx="1991" cy="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Equation" r:id="rId3" imgW="660113" imgH="431613" progId="Equation.3">
                    <p:embed/>
                  </p:oleObj>
                </mc:Choice>
                <mc:Fallback>
                  <p:oleObj name="Equation" r:id="rId3" imgW="660113" imgH="4316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" y="2766"/>
                          <a:ext cx="1991" cy="1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48200" y="4495800"/>
            <a:ext cx="2851150" cy="539750"/>
            <a:chOff x="3405" y="2216"/>
            <a:chExt cx="1796" cy="340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071" y="2216"/>
              <a:ext cx="113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effort radius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>
              <a:off x="3405" y="2378"/>
              <a:ext cx="670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0" y="5867400"/>
            <a:ext cx="3548063" cy="514350"/>
            <a:chOff x="3366" y="3675"/>
            <a:chExt cx="2235" cy="324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2" y="3711"/>
              <a:ext cx="15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resistance radius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flipH="1" flipV="1">
              <a:off x="3366" y="3675"/>
              <a:ext cx="670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9" name="Picture 13" descr="wheel and axle 2"/>
          <p:cNvPicPr>
            <a:picLocks noChangeAspect="1" noChangeArrowheads="1"/>
          </p:cNvPicPr>
          <p:nvPr/>
        </p:nvPicPr>
        <p:blipFill>
          <a:blip r:embed="rId5"/>
          <a:srcRect t="13206"/>
          <a:stretch>
            <a:fillRect/>
          </a:stretch>
        </p:blipFill>
        <p:spPr bwMode="auto">
          <a:xfrm>
            <a:off x="5486400" y="2286000"/>
            <a:ext cx="3094038" cy="21859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Inclined Plane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8838" cy="2174875"/>
          </a:xfrm>
        </p:spPr>
        <p:txBody>
          <a:bodyPr/>
          <a:lstStyle/>
          <a:p>
            <a:r>
              <a:rPr lang="en-US"/>
              <a:t> </a:t>
            </a:r>
            <a:r>
              <a:rPr lang="en-US" b="1"/>
              <a:t>Inclined Plane</a:t>
            </a:r>
            <a:endParaRPr lang="en-US"/>
          </a:p>
          <a:p>
            <a:pPr lvl="1"/>
            <a:r>
              <a:rPr lang="en-US" sz="2400"/>
              <a:t>sloping surface    used to raise objects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40050" y="4194175"/>
            <a:ext cx="4833938" cy="2117725"/>
            <a:chOff x="1972" y="2003"/>
            <a:chExt cx="3045" cy="1334"/>
          </a:xfrm>
        </p:grpSpPr>
        <p:sp>
          <p:nvSpPr>
            <p:cNvPr id="29701" name="Rectangle 5"/>
            <p:cNvSpPr>
              <a:spLocks noChangeAspect="1" noChangeArrowheads="1"/>
            </p:cNvSpPr>
            <p:nvPr/>
          </p:nvSpPr>
          <p:spPr bwMode="auto">
            <a:xfrm>
              <a:off x="1972" y="2003"/>
              <a:ext cx="3045" cy="133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2" name="Picture 6" descr="inclined plane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</a:blip>
            <a:srcRect t="33844"/>
            <a:stretch>
              <a:fillRect/>
            </a:stretch>
          </p:blipFill>
          <p:spPr bwMode="auto">
            <a:xfrm>
              <a:off x="2034" y="2014"/>
              <a:ext cx="2858" cy="1278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327900" y="4946650"/>
            <a:ext cx="417513" cy="1177925"/>
            <a:chOff x="4736" y="2477"/>
            <a:chExt cx="263" cy="742"/>
          </a:xfrm>
        </p:grpSpPr>
        <p:sp>
          <p:nvSpPr>
            <p:cNvPr id="29704" name="Line 8"/>
            <p:cNvSpPr>
              <a:spLocks noChangeAspect="1" noChangeShapeType="1"/>
            </p:cNvSpPr>
            <p:nvPr/>
          </p:nvSpPr>
          <p:spPr bwMode="auto">
            <a:xfrm>
              <a:off x="4736" y="2477"/>
              <a:ext cx="0" cy="742"/>
            </a:xfrm>
            <a:prstGeom prst="line">
              <a:avLst/>
            </a:prstGeom>
            <a:noFill/>
            <a:ln w="38100">
              <a:solidFill>
                <a:srgbClr val="CF0E3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4758" y="2637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i="1">
                  <a:solidFill>
                    <a:srgbClr val="CF0E30"/>
                  </a:solidFill>
                  <a:latin typeface="Times New Roman" pitchFamily="18" charset="0"/>
                </a:rPr>
                <a:t>h</a:t>
              </a:r>
              <a:endParaRPr lang="en-US" sz="2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97363" y="5453063"/>
            <a:ext cx="2911475" cy="519112"/>
            <a:chOff x="2827" y="2796"/>
            <a:chExt cx="1834" cy="327"/>
          </a:xfrm>
        </p:grpSpPr>
        <p:sp>
          <p:nvSpPr>
            <p:cNvPr id="29707" name="Line 11"/>
            <p:cNvSpPr>
              <a:spLocks noChangeAspect="1" noChangeShapeType="1"/>
            </p:cNvSpPr>
            <p:nvPr/>
          </p:nvSpPr>
          <p:spPr bwMode="auto">
            <a:xfrm rot="-1373089">
              <a:off x="2827" y="2926"/>
              <a:ext cx="183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3895" y="2796"/>
              <a:ext cx="22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i="1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endParaRPr lang="en-US" sz="2400" b="1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507038" y="1951038"/>
            <a:ext cx="3422650" cy="1858962"/>
            <a:chOff x="2870" y="1543"/>
            <a:chExt cx="2304" cy="1296"/>
          </a:xfrm>
        </p:grpSpPr>
        <p:sp>
          <p:nvSpPr>
            <p:cNvPr id="29710" name="AutoShape 14"/>
            <p:cNvSpPr>
              <a:spLocks noChangeArrowheads="1"/>
            </p:cNvSpPr>
            <p:nvPr/>
          </p:nvSpPr>
          <p:spPr bwMode="auto">
            <a:xfrm>
              <a:off x="2870" y="1543"/>
              <a:ext cx="2304" cy="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11" name="Object 15"/>
            <p:cNvGraphicFramePr>
              <a:graphicFrameLocks noChangeAspect="1"/>
            </p:cNvGraphicFramePr>
            <p:nvPr/>
          </p:nvGraphicFramePr>
          <p:xfrm>
            <a:off x="3086" y="1600"/>
            <a:ext cx="1871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5" name="Equation" r:id="rId4" imgW="622030" imgH="393529" progId="Equation.3">
                    <p:embed/>
                  </p:oleObj>
                </mc:Choice>
                <mc:Fallback>
                  <p:oleObj name="Equation" r:id="rId4" imgW="622030" imgH="39352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1600"/>
                          <a:ext cx="1871" cy="1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 Screw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84363"/>
          </a:xfrm>
        </p:spPr>
        <p:txBody>
          <a:bodyPr/>
          <a:lstStyle/>
          <a:p>
            <a:r>
              <a:rPr lang="en-US" b="1"/>
              <a:t>Screw</a:t>
            </a:r>
            <a:endParaRPr lang="en-US"/>
          </a:p>
          <a:p>
            <a:pPr lvl="1"/>
            <a:r>
              <a:rPr lang="en-US"/>
              <a:t>inclined plane wrapped in a spiral around a cylinder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974850" y="4900613"/>
          <a:ext cx="49450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Photo Editor Photo" r:id="rId3" imgW="1704762" imgH="390580" progId="">
                  <p:embed/>
                </p:oleObj>
              </mc:Choice>
              <mc:Fallback>
                <p:oleObj name="Photo Editor Photo" r:id="rId3" imgW="1704762" imgH="3905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900613"/>
                        <a:ext cx="494506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546475" y="3340100"/>
          <a:ext cx="494506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Photo Editor Photo" r:id="rId5" imgW="1638529" imgH="428798" progId="">
                  <p:embed/>
                </p:oleObj>
              </mc:Choice>
              <mc:Fallback>
                <p:oleObj name="Photo Editor Photo" r:id="rId5" imgW="1638529" imgH="42879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3340100"/>
                        <a:ext cx="494506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 </a:t>
            </a:r>
            <a:r>
              <a:rPr lang="en-US" sz="4400"/>
              <a:t>If the object does not move then no work is done.</a:t>
            </a:r>
          </a:p>
          <a:p>
            <a:pPr>
              <a:buFont typeface="Wingdings" pitchFamily="2" charset="2"/>
              <a:buNone/>
            </a:pPr>
            <a:endParaRPr lang="en-US" sz="4400"/>
          </a:p>
          <a:p>
            <a:pPr>
              <a:buFont typeface="Wingdings" pitchFamily="2" charset="2"/>
              <a:buNone/>
            </a:pPr>
            <a:endParaRPr lang="en-US" sz="4000"/>
          </a:p>
          <a:p>
            <a:pPr>
              <a:buFont typeface="Wingdings" pitchFamily="2" charset="2"/>
              <a:buNone/>
            </a:pPr>
            <a:endParaRPr lang="en-US" sz="40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3276600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400">
                <a:latin typeface="Arial" charset="0"/>
              </a:rPr>
              <a:t>W = F x d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47800" y="4267200"/>
            <a:ext cx="1911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Arial" charset="0"/>
              </a:rPr>
              <a:t>If d = 0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000" y="5257800"/>
            <a:ext cx="62753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400">
                <a:latin typeface="Arial" charset="0"/>
              </a:rPr>
              <a:t>any number times 0 is 0 </a:t>
            </a:r>
          </a:p>
          <a:p>
            <a:pPr algn="ctr" eaLnBrk="1" hangingPunct="1"/>
            <a:r>
              <a:rPr lang="en-US" sz="4400">
                <a:latin typeface="Arial" charset="0"/>
              </a:rPr>
              <a:t>so no work.</a:t>
            </a: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20788"/>
            <a:ext cx="4114800" cy="4079875"/>
          </a:xfrm>
          <a:noFill/>
          <a:ln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  <p:bldP spid="7173" grpId="0"/>
      <p:bldP spid="71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F. Wedge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03400"/>
          </a:xfrm>
        </p:spPr>
        <p:txBody>
          <a:bodyPr/>
          <a:lstStyle/>
          <a:p>
            <a:r>
              <a:rPr lang="en-US" b="1"/>
              <a:t>Wedge</a:t>
            </a:r>
            <a:endParaRPr lang="en-US"/>
          </a:p>
          <a:p>
            <a:pPr lvl="1"/>
            <a:r>
              <a:rPr lang="en-US"/>
              <a:t>a moving inclined plane with 1 or 2 sloping sides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034088" y="3332163"/>
          <a:ext cx="28956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Photo Editor Photo" r:id="rId3" imgW="1905266" imgH="2000000" progId="">
                  <p:embed/>
                </p:oleObj>
              </mc:Choice>
              <mc:Fallback>
                <p:oleObj name="Photo Editor Photo" r:id="rId3" imgW="1905266" imgH="200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32163"/>
                        <a:ext cx="2895600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5" descr="wedge"/>
          <p:cNvPicPr>
            <a:picLocks noChangeAspect="1" noChangeArrowheads="1"/>
          </p:cNvPicPr>
          <p:nvPr/>
        </p:nvPicPr>
        <p:blipFill>
          <a:blip r:embed="rId5"/>
          <a:srcRect t="7452"/>
          <a:stretch>
            <a:fillRect/>
          </a:stretch>
        </p:blipFill>
        <p:spPr bwMode="auto">
          <a:xfrm>
            <a:off x="1912938" y="3570288"/>
            <a:ext cx="3862387" cy="25638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F. Wedge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2850"/>
          </a:xfrm>
        </p:spPr>
        <p:txBody>
          <a:bodyPr/>
          <a:lstStyle/>
          <a:p>
            <a:r>
              <a:rPr lang="en-US" b="1"/>
              <a:t>Zipper</a:t>
            </a:r>
            <a:endParaRPr lang="en-US"/>
          </a:p>
          <a:p>
            <a:pPr lvl="1"/>
            <a:r>
              <a:rPr lang="en-US" sz="2400"/>
              <a:t>2 lower wedges push teeth together</a:t>
            </a:r>
          </a:p>
          <a:p>
            <a:pPr lvl="1"/>
            <a:r>
              <a:rPr lang="en-US" sz="2400"/>
              <a:t>1 upper wedge pushes teeth apart</a:t>
            </a:r>
          </a:p>
        </p:txBody>
      </p:sp>
      <p:pic>
        <p:nvPicPr>
          <p:cNvPr id="32772" name="Picture 4" descr="zipp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3667125"/>
            <a:ext cx="2476500" cy="2752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3" name="Picture 5" descr="zipp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673475"/>
            <a:ext cx="457041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Wedges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8852" name="Picture 4" descr="wood 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</p:spPr>
      </p:pic>
      <p:pic>
        <p:nvPicPr>
          <p:cNvPr id="78853" name="Picture 5" descr="kni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62300"/>
            <a:ext cx="38100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machines make work easier? 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Machines increase Force (total distance traveled is greater)</a:t>
            </a:r>
          </a:p>
          <a:p>
            <a:endParaRPr lang="en-US" dirty="0"/>
          </a:p>
          <a:p>
            <a:r>
              <a:rPr lang="en-US" dirty="0"/>
              <a:t>2. Machines increase distance (a greater force is required </a:t>
            </a:r>
          </a:p>
          <a:p>
            <a:endParaRPr lang="en-US" dirty="0"/>
          </a:p>
          <a:p>
            <a:r>
              <a:rPr lang="en-US" dirty="0"/>
              <a:t>3. Changes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788" y="0"/>
            <a:ext cx="7467600" cy="1338263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6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estminster" pitchFamily="82" charset="0"/>
              </a:rPr>
              <a:t>Machines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Westminster" pitchFamily="8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3475" y="2176463"/>
            <a:ext cx="5489575" cy="3013075"/>
          </a:xfrm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 smtClean="0"/>
              <a:t>IV. </a:t>
            </a:r>
            <a:r>
              <a:rPr lang="en-US" sz="3600" b="1" dirty="0"/>
              <a:t>Using Machines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endParaRPr lang="en-US" sz="3000" b="1" dirty="0"/>
          </a:p>
          <a:p>
            <a:pPr lvl="1" algn="l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dirty="0"/>
              <a:t> </a:t>
            </a:r>
            <a:r>
              <a:rPr lang="en-US" sz="2600" dirty="0"/>
              <a:t>Compound Machines</a:t>
            </a:r>
          </a:p>
          <a:p>
            <a:pPr lvl="1" algn="l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 dirty="0"/>
              <a:t> Efficiency</a:t>
            </a:r>
          </a:p>
          <a:p>
            <a:pPr lvl="1" algn="l">
              <a:spcBef>
                <a:spcPct val="10000"/>
              </a:spcBef>
              <a:buSzPct val="80000"/>
              <a:buFont typeface="Wingdings" pitchFamily="2" charset="2"/>
              <a:buChar char="t"/>
            </a:pPr>
            <a:r>
              <a:rPr lang="en-US" sz="2600" dirty="0"/>
              <a:t> </a:t>
            </a:r>
            <a:r>
              <a:rPr lang="en-US" sz="2600" dirty="0" smtClean="0"/>
              <a:t>Mechanical Advantage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Compound Machines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7213"/>
          </a:xfrm>
        </p:spPr>
        <p:txBody>
          <a:bodyPr/>
          <a:lstStyle/>
          <a:p>
            <a:r>
              <a:rPr lang="en-US" b="1"/>
              <a:t>Compound Machine</a:t>
            </a:r>
            <a:endParaRPr lang="en-US"/>
          </a:p>
          <a:p>
            <a:pPr lvl="1"/>
            <a:r>
              <a:rPr lang="en-US"/>
              <a:t>combination of 2 or more simple machines</a:t>
            </a:r>
          </a:p>
        </p:txBody>
      </p:sp>
      <p:pic>
        <p:nvPicPr>
          <p:cNvPr id="35844" name="Picture 4" descr="compound machine - corksc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592388"/>
            <a:ext cx="2676525" cy="2143125"/>
          </a:xfrm>
          <a:prstGeom prst="rect">
            <a:avLst/>
          </a:prstGeom>
          <a:noFill/>
        </p:spPr>
      </p:pic>
      <p:pic>
        <p:nvPicPr>
          <p:cNvPr id="35845" name="Picture 5" descr="compound machine - j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00" y="4457700"/>
            <a:ext cx="3827463" cy="2324100"/>
          </a:xfrm>
          <a:prstGeom prst="rect">
            <a:avLst/>
          </a:prstGeom>
          <a:noFill/>
        </p:spPr>
      </p:pic>
      <p:pic>
        <p:nvPicPr>
          <p:cNvPr id="35846" name="Picture 6" descr="compound machine - hand dr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063" y="2884488"/>
            <a:ext cx="3948112" cy="255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/>
              <a:t>A. Compound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692150"/>
          </a:xfrm>
        </p:spPr>
        <p:txBody>
          <a:bodyPr/>
          <a:lstStyle/>
          <a:p>
            <a:r>
              <a:rPr lang="en-US" b="1" dirty="0"/>
              <a:t>Rube Goldberg Machine</a:t>
            </a:r>
            <a:endParaRPr lang="en-US" dirty="0"/>
          </a:p>
        </p:txBody>
      </p:sp>
      <p:pic>
        <p:nvPicPr>
          <p:cNvPr id="36868" name="Picture 4" descr="rube_napkin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5102225" y="1447800"/>
            <a:ext cx="4041775" cy="3013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" y="1600200"/>
            <a:ext cx="5105399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</a:rPr>
              <a:t>A Rube Goldberg machine, contraption, invention, device, or apparatus is a deliberately over-engineered or overdone machine that performs a very simple task in a very complex fashion, usually including a chain reaction. The expression is named after American cartoonist and inventor Rube Goldberg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0"/>
      <p:bldP spid="3686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7281" name="Picture 1" descr="http://users.section101.com/memberdata/ru/rubegoldberg/photos/rubegoldberg_photo_gal_4155_photo_1242453520_l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gerian" pitchFamily="82" charset="0"/>
              </a:rPr>
              <a:t>Work 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Effort force – F</a:t>
            </a:r>
            <a:r>
              <a:rPr lang="en-US" sz="4000" baseline="-25000"/>
              <a:t>E</a:t>
            </a:r>
            <a:r>
              <a:rPr lang="en-US" sz="4000"/>
              <a:t>    </a:t>
            </a:r>
            <a:r>
              <a:rPr lang="en-US" sz="3600"/>
              <a:t>(Force in)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			The force applied to the 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				machine (usually by you)</a:t>
            </a:r>
          </a:p>
          <a:p>
            <a:pPr>
              <a:buFont typeface="Wingdings" pitchFamily="2" charset="2"/>
              <a:buNone/>
            </a:pPr>
            <a:endParaRPr lang="en-US" sz="4000"/>
          </a:p>
          <a:p>
            <a:pPr>
              <a:buFont typeface="Wingdings" pitchFamily="2" charset="2"/>
              <a:buNone/>
            </a:pPr>
            <a:r>
              <a:rPr lang="en-US" sz="4000"/>
              <a:t>Work in – W</a:t>
            </a:r>
            <a:r>
              <a:rPr lang="en-US" sz="4000" baseline="-25000"/>
              <a:t>in</a:t>
            </a:r>
            <a:r>
              <a:rPr lang="en-US" sz="4000"/>
              <a:t>  </a:t>
            </a:r>
            <a:r>
              <a:rPr lang="en-US" sz="3600"/>
              <a:t>(Force in x distance in)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			The work done by you on the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				 machine </a:t>
            </a:r>
          </a:p>
        </p:txBody>
      </p:sp>
      <p:pic>
        <p:nvPicPr>
          <p:cNvPr id="10245" name="Picture 5" descr="MCj037898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44563"/>
          </a:xfrm>
        </p:spPr>
        <p:txBody>
          <a:bodyPr/>
          <a:lstStyle/>
          <a:p>
            <a:r>
              <a:rPr lang="en-US">
                <a:latin typeface="Algerian" pitchFamily="82" charset="0"/>
              </a:rPr>
              <a:t>Work Out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Resistance force – F</a:t>
            </a:r>
            <a:r>
              <a:rPr lang="en-US" sz="4000" baseline="-25000"/>
              <a:t>R</a:t>
            </a:r>
            <a:r>
              <a:rPr lang="en-US" sz="4000"/>
              <a:t> </a:t>
            </a:r>
            <a:r>
              <a:rPr lang="en-US"/>
              <a:t>(Force out)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         The force applied by the 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       machine to overcome resistance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4000"/>
              <a:t>Work out – W</a:t>
            </a:r>
            <a:r>
              <a:rPr lang="en-US" sz="4000" baseline="-25000"/>
              <a:t>out </a:t>
            </a:r>
          </a:p>
          <a:p>
            <a:pPr>
              <a:buFont typeface="Wingdings" pitchFamily="2" charset="2"/>
              <a:buNone/>
            </a:pPr>
            <a:r>
              <a:rPr lang="en-US" sz="4000" baseline="-25000"/>
              <a:t>          </a:t>
            </a:r>
            <a:r>
              <a:rPr lang="en-US"/>
              <a:t>(Force out x distance out)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           The  work done 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             by the machine </a:t>
            </a:r>
          </a:p>
        </p:txBody>
      </p:sp>
      <p:pic>
        <p:nvPicPr>
          <p:cNvPr id="11268" name="Picture 4" descr="MCj038379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581400"/>
            <a:ext cx="3352800" cy="29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1752600"/>
          </a:xfrm>
        </p:spPr>
        <p:txBody>
          <a:bodyPr/>
          <a:lstStyle/>
          <a:p>
            <a:r>
              <a:rPr lang="en-US"/>
              <a:t>Work also depends on direction.</a:t>
            </a:r>
          </a:p>
          <a:p>
            <a:r>
              <a:rPr lang="en-US"/>
              <a:t>The force has to be in the same direction as the motion or no work is done on the object.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2927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306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Lifting the Books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2971800" y="3048000"/>
            <a:ext cx="0" cy="1828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Force 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3733800" y="3429000"/>
            <a:ext cx="0" cy="1828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57200" y="6019800"/>
            <a:ext cx="253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Work is done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90800"/>
            <a:ext cx="29718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562600" y="1981200"/>
            <a:ext cx="315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Carrying the Books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5638800" y="3048000"/>
            <a:ext cx="0" cy="1828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 flipV="1">
            <a:off x="4724400" y="39624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181600" y="2667000"/>
            <a:ext cx="73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Force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495800" y="411480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&amp; Motion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819400" y="3810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same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495800" y="44958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perpendicular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334000" y="5715000"/>
            <a:ext cx="334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Work is Not Done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184525" y="300355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&amp;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/>
      <p:bldP spid="31752" grpId="0" animBg="1"/>
      <p:bldP spid="31753" grpId="0"/>
      <p:bldP spid="31755" grpId="0"/>
      <p:bldP spid="31756" grpId="0" animBg="1"/>
      <p:bldP spid="31757" grpId="0" animBg="1"/>
      <p:bldP spid="31758" grpId="0"/>
      <p:bldP spid="31759" grpId="0"/>
      <p:bldP spid="31760" grpId="0"/>
      <p:bldP spid="31761" grpId="0"/>
      <p:bldP spid="31762" grpId="0"/>
      <p:bldP spid="317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3788"/>
          </a:xfrm>
        </p:spPr>
        <p:txBody>
          <a:bodyPr/>
          <a:lstStyle/>
          <a:p>
            <a:r>
              <a:rPr lang="en-US" sz="6000"/>
              <a:t>Mechanical Advantage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4400"/>
              <a:t>How much a machine multiplies force or distance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           </a:t>
            </a:r>
            <a:r>
              <a:rPr lang="en-US" sz="4400" u="sng"/>
              <a:t>output force (F</a:t>
            </a:r>
            <a:r>
              <a:rPr lang="en-US" sz="4400" u="sng" baseline="-25000"/>
              <a:t>R</a:t>
            </a:r>
            <a:r>
              <a:rPr lang="en-US" sz="4400" u="sng"/>
              <a:t>)</a:t>
            </a:r>
            <a:endParaRPr lang="en-US" sz="4400"/>
          </a:p>
          <a:p>
            <a:r>
              <a:rPr lang="en-US" sz="4400"/>
              <a:t>MA = input force   (F</a:t>
            </a:r>
            <a:r>
              <a:rPr lang="en-US" sz="4400" baseline="-25000"/>
              <a:t>E</a:t>
            </a:r>
            <a:r>
              <a:rPr lang="en-US" sz="4400"/>
              <a:t>)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					Or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			</a:t>
            </a:r>
            <a:r>
              <a:rPr lang="en-US" sz="4400" u="sng"/>
              <a:t>input distance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			output distance</a:t>
            </a:r>
          </a:p>
        </p:txBody>
      </p:sp>
      <p:pic>
        <p:nvPicPr>
          <p:cNvPr id="6148" name="Picture 4" descr="MCj029741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343400"/>
            <a:ext cx="32766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62925" cy="762000"/>
          </a:xfrm>
        </p:spPr>
        <p:txBody>
          <a:bodyPr/>
          <a:lstStyle/>
          <a:p>
            <a:r>
              <a:rPr lang="en-US" dirty="0"/>
              <a:t>Mechanical advantage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905000"/>
            <a:ext cx="8794750" cy="4572000"/>
          </a:xfrm>
        </p:spPr>
        <p:txBody>
          <a:bodyPr/>
          <a:lstStyle/>
          <a:p>
            <a:r>
              <a:rPr lang="en-US" sz="2800" dirty="0"/>
              <a:t>The number of times a force exerted on a machine is multiplied by the machine</a:t>
            </a:r>
          </a:p>
          <a:p>
            <a:r>
              <a:rPr lang="en-US" sz="2800" dirty="0"/>
              <a:t>Mechanical </a:t>
            </a:r>
            <a:r>
              <a:rPr lang="en-US" sz="2800" dirty="0" smtClean="0"/>
              <a:t>advantage (MA). = </a:t>
            </a:r>
            <a:r>
              <a:rPr lang="en-US" sz="2800" u="sng" dirty="0" smtClean="0"/>
              <a:t>resistance force</a:t>
            </a:r>
            <a:endParaRPr lang="en-US" sz="2800" u="sng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                </a:t>
            </a:r>
            <a:r>
              <a:rPr lang="en-US" sz="2800" dirty="0" smtClean="0"/>
              <a:t>                               effort force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Mechanical </a:t>
            </a:r>
            <a:r>
              <a:rPr lang="en-US" sz="2800" dirty="0" smtClean="0"/>
              <a:t>advantage (MA) </a:t>
            </a:r>
            <a:r>
              <a:rPr lang="en-US" sz="2800" dirty="0"/>
              <a:t>= </a:t>
            </a:r>
            <a:r>
              <a:rPr lang="en-US" sz="2800" u="sng" dirty="0" smtClean="0"/>
              <a:t>effort </a:t>
            </a:r>
            <a:r>
              <a:rPr lang="en-US" sz="2800" u="sng" dirty="0"/>
              <a:t>distance </a:t>
            </a:r>
            <a:r>
              <a:rPr lang="en-US" sz="2800" dirty="0"/>
              <a:t>				  </a:t>
            </a:r>
            <a:r>
              <a:rPr lang="en-US" sz="2800" dirty="0" smtClean="0"/>
              <a:t>		 resistance </a:t>
            </a:r>
            <a:r>
              <a:rPr lang="en-US" sz="2800" dirty="0"/>
              <a:t>distance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</a:t>
            </a:r>
            <a:r>
              <a:rPr lang="en-US" dirty="0"/>
              <a:t>Advantage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421" y="762000"/>
            <a:ext cx="88392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800" dirty="0" smtClean="0"/>
              <a:t>What is the mechanical advantage of the following simple machine?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685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21" y="2743200"/>
            <a:ext cx="37734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GIVEN: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smtClean="0"/>
              <a:t>d</a:t>
            </a:r>
            <a:r>
              <a:rPr lang="en-US" sz="3500" baseline="-25000" dirty="0" smtClean="0"/>
              <a:t>e</a:t>
            </a:r>
            <a:r>
              <a:rPr lang="en-US" sz="3500" dirty="0" smtClean="0"/>
              <a:t> </a:t>
            </a:r>
            <a:r>
              <a:rPr lang="en-US" sz="3500" dirty="0"/>
              <a:t>= </a:t>
            </a:r>
            <a:r>
              <a:rPr lang="en-US" sz="3500" dirty="0" smtClean="0"/>
              <a:t>12 m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 err="1" smtClean="0"/>
              <a:t>d</a:t>
            </a:r>
            <a:r>
              <a:rPr lang="en-US" sz="3500" baseline="-25000" dirty="0" err="1" smtClean="0"/>
              <a:t>r</a:t>
            </a:r>
            <a:r>
              <a:rPr lang="en-US" sz="3500" dirty="0" smtClean="0"/>
              <a:t> </a:t>
            </a:r>
            <a:r>
              <a:rPr lang="en-US" sz="3500" dirty="0"/>
              <a:t>= 3</a:t>
            </a:r>
            <a:r>
              <a:rPr lang="en-US" sz="3500" dirty="0" smtClean="0"/>
              <a:t> m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WORK</a:t>
            </a:r>
            <a:r>
              <a:rPr lang="en-US" sz="3500" dirty="0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</a:t>
            </a:r>
            <a:r>
              <a:rPr lang="en-US" sz="3500" dirty="0" smtClean="0"/>
              <a:t>=d</a:t>
            </a:r>
            <a:r>
              <a:rPr lang="en-US" sz="3500" baseline="-25000" dirty="0" smtClean="0"/>
              <a:t>e</a:t>
            </a:r>
            <a:r>
              <a:rPr lang="en-US" sz="3500" dirty="0" smtClean="0"/>
              <a:t> ÷ 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r</a:t>
            </a:r>
            <a:r>
              <a:rPr lang="en-US" sz="3500" dirty="0" smtClean="0"/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smtClean="0"/>
              <a:t>MA </a:t>
            </a:r>
            <a:r>
              <a:rPr lang="en-US" sz="3500" dirty="0"/>
              <a:t>= </a:t>
            </a:r>
            <a:r>
              <a:rPr lang="en-US" sz="3500" dirty="0" smtClean="0"/>
              <a:t>(12 m) </a:t>
            </a:r>
            <a:r>
              <a:rPr lang="en-US" sz="3500" dirty="0"/>
              <a:t>÷ </a:t>
            </a:r>
            <a:r>
              <a:rPr lang="en-US" sz="3500" dirty="0" smtClean="0"/>
              <a:t>(3 m)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b="1" dirty="0"/>
              <a:t>MA = 4</a:t>
            </a:r>
            <a:endParaRPr lang="en-US" sz="3500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4789488"/>
            <a:ext cx="2260600" cy="1890712"/>
            <a:chOff x="832" y="3017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0251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996" y="3746"/>
              <a:ext cx="5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>
                  <a:solidFill>
                    <a:srgbClr val="000B10"/>
                  </a:solidFill>
                  <a:latin typeface="Times New Roman" pitchFamily="18" charset="0"/>
                </a:rPr>
                <a:t>MA</a:t>
              </a:r>
              <a:endParaRPr lang="en-US" sz="4000" b="1">
                <a:solidFill>
                  <a:srgbClr val="000B10"/>
                </a:solidFill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348" y="3234"/>
              <a:ext cx="3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 dirty="0" smtClean="0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r>
                <a:rPr lang="en-US" sz="3600" b="1" i="1" baseline="-25000" dirty="0">
                  <a:solidFill>
                    <a:srgbClr val="000B10"/>
                  </a:solidFill>
                  <a:latin typeface="Times New Roman" pitchFamily="18" charset="0"/>
                </a:rPr>
                <a:t>e</a:t>
              </a:r>
              <a:endParaRPr lang="en-US" sz="4000" b="1" dirty="0">
                <a:solidFill>
                  <a:srgbClr val="000B10"/>
                </a:solidFill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599" y="3727"/>
              <a:ext cx="36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i="1" dirty="0" err="1" smtClean="0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r>
                <a:rPr lang="en-US" sz="4000" b="1" i="1" baseline="-25000" dirty="0" err="1">
                  <a:solidFill>
                    <a:srgbClr val="000B10"/>
                  </a:solidFill>
                  <a:latin typeface="Times New Roman" pitchFamily="18" charset="0"/>
                </a:rPr>
                <a:t>r</a:t>
              </a:r>
              <a:endParaRPr lang="en-US" sz="3600" b="1" dirty="0">
                <a:solidFill>
                  <a:srgbClr val="000B10"/>
                </a:solidFill>
              </a:endParaRPr>
            </a:p>
          </p:txBody>
        </p:sp>
      </p:grp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711325" y="5954713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713884" y="1296988"/>
            <a:ext cx="4800600" cy="1371600"/>
            <a:chOff x="1920" y="2256"/>
            <a:chExt cx="2928" cy="768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 flipH="1">
              <a:off x="1920" y="2304"/>
              <a:ext cx="2304" cy="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72" y="2544"/>
              <a:ext cx="57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 m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 rot="-813431">
              <a:off x="2491" y="2256"/>
              <a:ext cx="144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6" grpId="0" build="p" autoUpdateAnimBg="0"/>
      <p:bldP spid="102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en-US" dirty="0" smtClean="0"/>
              <a:t>Mechanical </a:t>
            </a:r>
            <a:r>
              <a:rPr lang="en-US" dirty="0"/>
              <a:t>Advantage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1" y="1168400"/>
            <a:ext cx="88392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800" dirty="0" smtClean="0"/>
              <a:t>Calculate the mechanical advantage of a ramp that is 6.0 m long and 1.5 m high.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685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21" y="2743200"/>
            <a:ext cx="37734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GIVEN: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smtClean="0"/>
              <a:t>d</a:t>
            </a:r>
            <a:r>
              <a:rPr lang="en-US" sz="3500" baseline="-25000" dirty="0" smtClean="0"/>
              <a:t>e</a:t>
            </a:r>
            <a:r>
              <a:rPr lang="en-US" sz="3500" dirty="0" smtClean="0"/>
              <a:t> </a:t>
            </a:r>
            <a:r>
              <a:rPr lang="en-US" sz="3500" dirty="0"/>
              <a:t>= </a:t>
            </a:r>
            <a:r>
              <a:rPr lang="en-US" sz="3500" dirty="0" smtClean="0"/>
              <a:t>6.0 m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 err="1" smtClean="0"/>
              <a:t>d</a:t>
            </a:r>
            <a:r>
              <a:rPr lang="en-US" sz="3500" baseline="-25000" dirty="0" err="1" smtClean="0"/>
              <a:t>r</a:t>
            </a:r>
            <a:r>
              <a:rPr lang="en-US" sz="3500" dirty="0" smtClean="0"/>
              <a:t> </a:t>
            </a:r>
            <a:r>
              <a:rPr lang="en-US" sz="3500" dirty="0"/>
              <a:t>= </a:t>
            </a:r>
            <a:r>
              <a:rPr lang="en-US" sz="3500" dirty="0" smtClean="0"/>
              <a:t>1.5 m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WORK</a:t>
            </a:r>
            <a:r>
              <a:rPr lang="en-US" sz="3500" dirty="0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</a:t>
            </a:r>
            <a:r>
              <a:rPr lang="en-US" sz="3500" dirty="0" smtClean="0"/>
              <a:t>=d</a:t>
            </a:r>
            <a:r>
              <a:rPr lang="en-US" sz="3500" baseline="-25000" dirty="0" smtClean="0"/>
              <a:t>e</a:t>
            </a:r>
            <a:r>
              <a:rPr lang="en-US" sz="3500" dirty="0" smtClean="0"/>
              <a:t> ÷ 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r</a:t>
            </a:r>
            <a:r>
              <a:rPr lang="en-US" sz="3500" dirty="0" smtClean="0"/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smtClean="0"/>
              <a:t>MA </a:t>
            </a:r>
            <a:r>
              <a:rPr lang="en-US" sz="3500" dirty="0"/>
              <a:t>= </a:t>
            </a:r>
            <a:r>
              <a:rPr lang="en-US" sz="3500" dirty="0" smtClean="0"/>
              <a:t>(6.0 m) </a:t>
            </a:r>
            <a:r>
              <a:rPr lang="en-US" sz="3500" dirty="0"/>
              <a:t>÷ </a:t>
            </a:r>
            <a:r>
              <a:rPr lang="en-US" sz="3500" dirty="0" smtClean="0"/>
              <a:t>(1.5 m)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b="1" dirty="0"/>
              <a:t>MA = 4</a:t>
            </a:r>
            <a:endParaRPr lang="en-US" sz="3500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4789488"/>
            <a:ext cx="2260600" cy="1890712"/>
            <a:chOff x="832" y="3017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0251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996" y="3746"/>
              <a:ext cx="5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>
                  <a:solidFill>
                    <a:srgbClr val="000B10"/>
                  </a:solidFill>
                  <a:latin typeface="Times New Roman" pitchFamily="18" charset="0"/>
                </a:rPr>
                <a:t>MA</a:t>
              </a:r>
              <a:endParaRPr lang="en-US" sz="4000" b="1">
                <a:solidFill>
                  <a:srgbClr val="000B10"/>
                </a:solidFill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348" y="3234"/>
              <a:ext cx="3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 dirty="0" smtClean="0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r>
                <a:rPr lang="en-US" sz="3600" b="1" i="1" baseline="-25000" dirty="0">
                  <a:solidFill>
                    <a:srgbClr val="000B10"/>
                  </a:solidFill>
                  <a:latin typeface="Times New Roman" pitchFamily="18" charset="0"/>
                </a:rPr>
                <a:t>e</a:t>
              </a:r>
              <a:endParaRPr lang="en-US" sz="4000" b="1" dirty="0">
                <a:solidFill>
                  <a:srgbClr val="000B10"/>
                </a:solidFill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599" y="3727"/>
              <a:ext cx="36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i="1" dirty="0" err="1" smtClean="0">
                  <a:solidFill>
                    <a:srgbClr val="000B10"/>
                  </a:solidFill>
                  <a:latin typeface="Times New Roman" pitchFamily="18" charset="0"/>
                </a:rPr>
                <a:t>d</a:t>
              </a:r>
              <a:r>
                <a:rPr lang="en-US" sz="4000" b="1" i="1" baseline="-25000" dirty="0" err="1">
                  <a:solidFill>
                    <a:srgbClr val="000B10"/>
                  </a:solidFill>
                  <a:latin typeface="Times New Roman" pitchFamily="18" charset="0"/>
                </a:rPr>
                <a:t>r</a:t>
              </a:r>
              <a:endParaRPr lang="en-US" sz="3600" b="1" dirty="0">
                <a:solidFill>
                  <a:srgbClr val="000B10"/>
                </a:solidFill>
              </a:endParaRPr>
            </a:p>
          </p:txBody>
        </p:sp>
      </p:grp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711325" y="5954713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6" grpId="0" build="p" autoUpdateAnimBg="0"/>
      <p:bldP spid="102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Mechanical Advantage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1" y="1168400"/>
            <a:ext cx="89154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600" dirty="0"/>
              <a:t>A worker applies an effort force of 20 N to open a window with a resistance force of 500 N.  What is the crowbar’s MA?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685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21" y="2743200"/>
            <a:ext cx="37734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GIVEN: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F</a:t>
            </a:r>
            <a:r>
              <a:rPr lang="en-US" sz="3500" baseline="-25000" dirty="0"/>
              <a:t>e</a:t>
            </a:r>
            <a:r>
              <a:rPr lang="en-US" sz="3500" dirty="0"/>
              <a:t> = 20 N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err="1"/>
              <a:t>F</a:t>
            </a:r>
            <a:r>
              <a:rPr lang="en-US" sz="3500" baseline="-25000" dirty="0" err="1"/>
              <a:t>r</a:t>
            </a:r>
            <a:r>
              <a:rPr lang="en-US" sz="3500" dirty="0"/>
              <a:t> = 500 N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WORK</a:t>
            </a:r>
            <a:r>
              <a:rPr lang="en-US" sz="3500" dirty="0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</a:t>
            </a:r>
            <a:r>
              <a:rPr lang="en-US" sz="3500" dirty="0" err="1"/>
              <a:t>F</a:t>
            </a:r>
            <a:r>
              <a:rPr lang="en-US" sz="3500" baseline="-25000" dirty="0" err="1"/>
              <a:t>r</a:t>
            </a:r>
            <a:r>
              <a:rPr lang="en-US" sz="3500" dirty="0"/>
              <a:t> ÷ F</a:t>
            </a:r>
            <a:r>
              <a:rPr lang="en-US" sz="3500" baseline="-25000" dirty="0"/>
              <a:t>e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(500 N) ÷ (20 N)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b="1" dirty="0"/>
              <a:t>MA = 25</a:t>
            </a:r>
            <a:endParaRPr lang="en-US" sz="3500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4789488"/>
            <a:ext cx="2260600" cy="1890712"/>
            <a:chOff x="832" y="3017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0251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996" y="3746"/>
              <a:ext cx="5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>
                  <a:solidFill>
                    <a:srgbClr val="000B10"/>
                  </a:solidFill>
                  <a:latin typeface="Times New Roman" pitchFamily="18" charset="0"/>
                </a:rPr>
                <a:t>MA</a:t>
              </a:r>
              <a:endParaRPr lang="en-US" sz="4000" b="1">
                <a:solidFill>
                  <a:srgbClr val="000B10"/>
                </a:solidFill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348" y="3234"/>
              <a:ext cx="3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r>
                <a:rPr lang="en-US" sz="3600" b="1" i="1" baseline="-25000">
                  <a:solidFill>
                    <a:srgbClr val="000B10"/>
                  </a:solidFill>
                  <a:latin typeface="Times New Roman" pitchFamily="18" charset="0"/>
                </a:rPr>
                <a:t>r</a:t>
              </a:r>
              <a:endParaRPr lang="en-US" sz="4000" b="1">
                <a:solidFill>
                  <a:srgbClr val="000B10"/>
                </a:solidFill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599" y="3727"/>
              <a:ext cx="4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i="1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r>
                <a:rPr lang="en-US" sz="4000" b="1" i="1" baseline="-25000">
                  <a:solidFill>
                    <a:srgbClr val="000B10"/>
                  </a:solidFill>
                  <a:latin typeface="Times New Roman" pitchFamily="18" charset="0"/>
                </a:rPr>
                <a:t>e</a:t>
              </a:r>
              <a:endParaRPr lang="en-US" sz="3600" b="1">
                <a:solidFill>
                  <a:srgbClr val="000B10"/>
                </a:solidFill>
              </a:endParaRPr>
            </a:p>
          </p:txBody>
        </p:sp>
      </p:grp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711325" y="5954713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6" grpId="0" build="p" autoUpdateAnimBg="0"/>
      <p:bldP spid="102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</a:t>
            </a:r>
            <a:r>
              <a:rPr lang="en-US" dirty="0"/>
              <a:t>Advantage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421" y="762000"/>
            <a:ext cx="88392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800" dirty="0" smtClean="0"/>
              <a:t>What is the mechanical advantage of the following simple machine?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How much work did the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machine do?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685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2743199"/>
            <a:ext cx="37734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GIVEN: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F</a:t>
            </a:r>
            <a:r>
              <a:rPr lang="en-US" sz="3500" baseline="-25000" dirty="0" smtClean="0"/>
              <a:t>e</a:t>
            </a:r>
            <a:r>
              <a:rPr lang="en-US" sz="3500" dirty="0" smtClean="0"/>
              <a:t> </a:t>
            </a:r>
            <a:r>
              <a:rPr lang="en-US" sz="3500" dirty="0"/>
              <a:t>= </a:t>
            </a:r>
            <a:r>
              <a:rPr lang="en-US" sz="3500" dirty="0" smtClean="0"/>
              <a:t>25 </a:t>
            </a:r>
            <a:r>
              <a:rPr lang="en-US" sz="3500" dirty="0"/>
              <a:t>N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err="1"/>
              <a:t>F</a:t>
            </a:r>
            <a:r>
              <a:rPr lang="en-US" sz="3500" baseline="-25000" dirty="0" err="1" smtClean="0"/>
              <a:t>r</a:t>
            </a:r>
            <a:r>
              <a:rPr lang="en-US" sz="3500" dirty="0" smtClean="0"/>
              <a:t> </a:t>
            </a:r>
            <a:r>
              <a:rPr lang="en-US" sz="3500" dirty="0"/>
              <a:t>= </a:t>
            </a:r>
            <a:r>
              <a:rPr lang="en-US" sz="3500" dirty="0" smtClean="0"/>
              <a:t>500</a:t>
            </a:r>
            <a:r>
              <a:rPr lang="en-US" sz="3500" dirty="0"/>
              <a:t> </a:t>
            </a:r>
            <a:r>
              <a:rPr lang="en-US" sz="3500" dirty="0" smtClean="0"/>
              <a:t>N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=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9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200" dirty="0"/>
              <a:t>WORK</a:t>
            </a:r>
            <a:r>
              <a:rPr lang="en-US" sz="3500" dirty="0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/>
              <a:t>MA </a:t>
            </a:r>
            <a:r>
              <a:rPr lang="en-US" sz="3500" dirty="0" smtClean="0"/>
              <a:t>=</a:t>
            </a:r>
            <a:r>
              <a:rPr lang="en-US" sz="3500" dirty="0" err="1" smtClean="0"/>
              <a:t>F</a:t>
            </a:r>
            <a:r>
              <a:rPr lang="en-US" sz="3500" baseline="-25000" dirty="0" err="1"/>
              <a:t>r</a:t>
            </a:r>
            <a:r>
              <a:rPr lang="en-US" sz="3500" dirty="0" smtClean="0"/>
              <a:t> ÷ F</a:t>
            </a:r>
            <a:r>
              <a:rPr lang="en-US" sz="3500" baseline="-25000" dirty="0"/>
              <a:t>e</a:t>
            </a:r>
            <a:r>
              <a:rPr lang="en-US" sz="3500" dirty="0" smtClean="0"/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3500" dirty="0" smtClean="0"/>
              <a:t>MA </a:t>
            </a:r>
            <a:r>
              <a:rPr lang="en-US" sz="3500" dirty="0"/>
              <a:t>= </a:t>
            </a:r>
            <a:r>
              <a:rPr lang="en-US" sz="3500" dirty="0" smtClean="0"/>
              <a:t>(500N) </a:t>
            </a:r>
            <a:r>
              <a:rPr lang="en-US" sz="3500" dirty="0"/>
              <a:t>÷ </a:t>
            </a:r>
            <a:r>
              <a:rPr lang="en-US" sz="3500" dirty="0" smtClean="0"/>
              <a:t>(25N)</a:t>
            </a:r>
            <a:endParaRPr lang="en-US" sz="3500" dirty="0"/>
          </a:p>
          <a:p>
            <a:pPr eaLnBrk="0" hangingPunct="0">
              <a:spcBef>
                <a:spcPct val="20000"/>
              </a:spcBef>
            </a:pPr>
            <a:r>
              <a:rPr lang="en-US" sz="3500" b="1" dirty="0"/>
              <a:t>MA = </a:t>
            </a:r>
            <a:r>
              <a:rPr lang="en-US" sz="3500" b="1" dirty="0" smtClean="0"/>
              <a:t>20</a:t>
            </a:r>
            <a:endParaRPr lang="en-US" sz="3500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4789488"/>
            <a:ext cx="2260600" cy="1890712"/>
            <a:chOff x="832" y="3017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32" y="3017"/>
              <a:ext cx="1424" cy="1191"/>
              <a:chOff x="2688" y="2640"/>
              <a:chExt cx="1728" cy="1584"/>
            </a:xfrm>
          </p:grpSpPr>
          <p:sp>
            <p:nvSpPr>
              <p:cNvPr id="10251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996" y="3746"/>
              <a:ext cx="5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>
                  <a:solidFill>
                    <a:srgbClr val="000B10"/>
                  </a:solidFill>
                  <a:latin typeface="Times New Roman" pitchFamily="18" charset="0"/>
                </a:rPr>
                <a:t>MA</a:t>
              </a:r>
              <a:endParaRPr lang="en-US" sz="4000" b="1">
                <a:solidFill>
                  <a:srgbClr val="000B10"/>
                </a:solidFill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348" y="3234"/>
              <a:ext cx="3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 i="1" dirty="0" err="1" smtClean="0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r>
                <a:rPr lang="en-US" sz="3600" b="1" i="1" baseline="-25000" dirty="0" err="1">
                  <a:solidFill>
                    <a:srgbClr val="000B10"/>
                  </a:solidFill>
                  <a:latin typeface="Times New Roman" pitchFamily="18" charset="0"/>
                </a:rPr>
                <a:t>r</a:t>
              </a:r>
              <a:endParaRPr lang="en-US" sz="4000" b="1" dirty="0">
                <a:solidFill>
                  <a:srgbClr val="000B10"/>
                </a:solidFill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599" y="3727"/>
              <a:ext cx="42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 i="1" dirty="0" smtClean="0">
                  <a:solidFill>
                    <a:srgbClr val="000B10"/>
                  </a:solidFill>
                  <a:latin typeface="Times New Roman" pitchFamily="18" charset="0"/>
                </a:rPr>
                <a:t>F</a:t>
              </a:r>
              <a:r>
                <a:rPr lang="en-US" sz="4000" b="1" i="1" baseline="-25000" dirty="0">
                  <a:solidFill>
                    <a:srgbClr val="000B10"/>
                  </a:solidFill>
                  <a:latin typeface="Times New Roman" pitchFamily="18" charset="0"/>
                </a:rPr>
                <a:t>e</a:t>
              </a:r>
              <a:endParaRPr lang="en-US" sz="3600" b="1" dirty="0">
                <a:solidFill>
                  <a:srgbClr val="000B10"/>
                </a:solidFill>
              </a:endParaRPr>
            </a:p>
          </p:txBody>
        </p:sp>
      </p:grp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711325" y="5954713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21" y="1178358"/>
            <a:ext cx="4514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6" grpId="0" build="p" autoUpdateAnimBg="0"/>
      <p:bldP spid="102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 cut for finding M.A. of Pulleys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Mechanical Advantage of pulleys is very easy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Count the number of rope segments visible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rope is pulling down subtract 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rope is pulling up do nothing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</a:t>
            </a:r>
          </a:p>
          <a:p>
            <a:pPr lvl="2"/>
            <a:r>
              <a:rPr lang="en-US" dirty="0" smtClean="0"/>
              <a:t>5 rope segments</a:t>
            </a:r>
          </a:p>
          <a:p>
            <a:pPr lvl="2"/>
            <a:r>
              <a:rPr lang="en-US" dirty="0" smtClean="0"/>
              <a:t>Pulling down so subtract 1</a:t>
            </a:r>
          </a:p>
          <a:p>
            <a:pPr lvl="2"/>
            <a:r>
              <a:rPr lang="en-US" dirty="0" smtClean="0"/>
              <a:t>Mechanical Advantage = 5-1= 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52337"/>
            <a:ext cx="2133600" cy="35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Pulley A</a:t>
            </a:r>
          </a:p>
          <a:p>
            <a:pPr lvl="1"/>
            <a:r>
              <a:rPr lang="en-US" dirty="0" smtClean="0"/>
              <a:t>2 rope segments</a:t>
            </a:r>
          </a:p>
          <a:p>
            <a:pPr lvl="1"/>
            <a:r>
              <a:rPr lang="en-US" dirty="0" smtClean="0"/>
              <a:t>Subtract 1 b/c pulling down</a:t>
            </a:r>
          </a:p>
          <a:p>
            <a:pPr lvl="1"/>
            <a:r>
              <a:rPr lang="en-US" dirty="0" smtClean="0"/>
              <a:t>MA = 2-1=1</a:t>
            </a:r>
          </a:p>
          <a:p>
            <a:r>
              <a:rPr lang="en-US" dirty="0" smtClean="0"/>
              <a:t>Pulley B</a:t>
            </a:r>
          </a:p>
          <a:p>
            <a:pPr lvl="1"/>
            <a:r>
              <a:rPr lang="en-US" dirty="0" smtClean="0"/>
              <a:t>2 rope segments</a:t>
            </a:r>
          </a:p>
          <a:p>
            <a:pPr lvl="1"/>
            <a:r>
              <a:rPr lang="en-US" dirty="0" smtClean="0"/>
              <a:t>Pulling up do nothing</a:t>
            </a:r>
          </a:p>
          <a:p>
            <a:pPr lvl="1"/>
            <a:r>
              <a:rPr lang="en-US" dirty="0" smtClean="0"/>
              <a:t>MA=2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143000"/>
            <a:ext cx="2836863" cy="438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Pulley              </a:t>
            </a:r>
            <a:r>
              <a:rPr lang="en-US" dirty="0" err="1" smtClean="0"/>
              <a:t>Pulley</a:t>
            </a:r>
            <a:endParaRPr lang="en-US" dirty="0" smtClean="0"/>
          </a:p>
          <a:p>
            <a:r>
              <a:rPr lang="en-US" dirty="0" smtClean="0"/>
              <a:t>   A                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239000" cy="3407736"/>
          </a:xfrm>
        </p:spPr>
        <p:txBody>
          <a:bodyPr/>
          <a:lstStyle/>
          <a:p>
            <a:r>
              <a:rPr lang="en-US" dirty="0" smtClean="0"/>
              <a:t>A:  2-1=1</a:t>
            </a:r>
          </a:p>
          <a:p>
            <a:r>
              <a:rPr lang="en-US" dirty="0" smtClean="0"/>
              <a:t>B:  2</a:t>
            </a:r>
          </a:p>
          <a:p>
            <a:r>
              <a:rPr lang="en-US" dirty="0" smtClean="0"/>
              <a:t>C:  3-1=2</a:t>
            </a:r>
          </a:p>
          <a:p>
            <a:r>
              <a:rPr lang="en-US" dirty="0" smtClean="0"/>
              <a:t>D:  3</a:t>
            </a:r>
          </a:p>
          <a:p>
            <a:r>
              <a:rPr lang="en-US" dirty="0" smtClean="0"/>
              <a:t>E:  4-1=3</a:t>
            </a:r>
            <a:endParaRPr lang="en-US" dirty="0"/>
          </a:p>
        </p:txBody>
      </p:sp>
      <p:pic>
        <p:nvPicPr>
          <p:cNvPr id="7169" name="Picture 1" descr="http://www.oocities.org/rjwarren_stm/College_Physics/Pulley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gerian" pitchFamily="82" charset="0"/>
              </a:rPr>
              <a:t>Ideal machine</a:t>
            </a:r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W</a:t>
            </a:r>
            <a:r>
              <a:rPr lang="en-US" sz="4400" baseline="-25000"/>
              <a:t>in</a:t>
            </a:r>
            <a:r>
              <a:rPr lang="en-US" sz="4400"/>
              <a:t>  =  W</a:t>
            </a:r>
            <a:r>
              <a:rPr lang="en-US" sz="4400" baseline="-25000"/>
              <a:t>out</a:t>
            </a:r>
            <a:r>
              <a:rPr lang="en-US" sz="4400"/>
              <a:t>       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           100% energy transfer.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sz="4000"/>
              <a:t>There is no such thing as an ideal machine – you always lose some energy (through friction, air resistance,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/>
              <a:t>The SI unit for work is joules (J)</a:t>
            </a:r>
          </a:p>
          <a:p>
            <a:pPr>
              <a:buFont typeface="Wingdings" pitchFamily="2" charset="2"/>
              <a:buNone/>
            </a:pPr>
            <a:endParaRPr lang="en-US" sz="4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5410200"/>
            <a:ext cx="644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dirty="0">
                <a:latin typeface="Arial" charset="0"/>
              </a:rPr>
              <a:t>1 J = 1kg x m</a:t>
            </a:r>
            <a:r>
              <a:rPr lang="en-US" sz="4400" baseline="30000" dirty="0">
                <a:latin typeface="Arial" charset="0"/>
              </a:rPr>
              <a:t>2</a:t>
            </a:r>
            <a:r>
              <a:rPr lang="en-US" sz="4400" dirty="0">
                <a:latin typeface="Arial" charset="0"/>
              </a:rPr>
              <a:t>/s</a:t>
            </a:r>
            <a:r>
              <a:rPr lang="en-US" sz="4400" baseline="30000" dirty="0">
                <a:latin typeface="Arial" charset="0"/>
              </a:rPr>
              <a:t>2 </a:t>
            </a:r>
            <a:r>
              <a:rPr lang="en-US" sz="4400" dirty="0">
                <a:latin typeface="Arial" charset="0"/>
              </a:rPr>
              <a:t> = 1 Nm</a:t>
            </a:r>
            <a:endParaRPr lang="en-US" sz="4400" baseline="30000" dirty="0"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14400" y="2438400"/>
            <a:ext cx="4191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>
                <a:latin typeface="Arial" charset="0"/>
              </a:rPr>
              <a:t>F = N= kg m/s</a:t>
            </a:r>
            <a:r>
              <a:rPr lang="en-US" sz="4400" baseline="30000">
                <a:latin typeface="Arial" charset="0"/>
              </a:rPr>
              <a:t>2</a:t>
            </a:r>
            <a:r>
              <a:rPr lang="en-US" sz="4400">
                <a:latin typeface="Arial" charset="0"/>
              </a:rPr>
              <a:t>      d = m</a:t>
            </a:r>
          </a:p>
          <a:p>
            <a:pPr algn="ctr" eaLnBrk="1" hangingPunct="1"/>
            <a:r>
              <a:rPr lang="en-US" sz="4400">
                <a:latin typeface="Arial" charset="0"/>
              </a:rPr>
              <a:t>So </a:t>
            </a:r>
          </a:p>
          <a:p>
            <a:pPr algn="ctr" eaLnBrk="1" hangingPunct="1"/>
            <a:r>
              <a:rPr lang="en-US" sz="4400">
                <a:latin typeface="Arial" charset="0"/>
              </a:rPr>
              <a:t>W = F x d = Nm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295400"/>
            <a:ext cx="4876800" cy="4562475"/>
          </a:xfrm>
          <a:noFill/>
          <a:ln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495800"/>
          </a:xfrm>
        </p:spPr>
        <p:txBody>
          <a:bodyPr/>
          <a:lstStyle/>
          <a:p>
            <a:r>
              <a:rPr lang="en-US" sz="4800"/>
              <a:t>efficiency = </a:t>
            </a:r>
          </a:p>
          <a:p>
            <a:pPr>
              <a:buFont typeface="Wingdings" pitchFamily="2" charset="2"/>
              <a:buNone/>
            </a:pPr>
            <a:r>
              <a:rPr lang="en-US" sz="4800"/>
              <a:t>             (W</a:t>
            </a:r>
            <a:r>
              <a:rPr lang="en-US" sz="4800" baseline="-25000"/>
              <a:t>out</a:t>
            </a:r>
            <a:r>
              <a:rPr lang="en-US" sz="4800"/>
              <a:t> /  W</a:t>
            </a:r>
            <a:r>
              <a:rPr lang="en-US" sz="4800" baseline="-25000"/>
              <a:t>in </a:t>
            </a:r>
            <a:r>
              <a:rPr lang="en-US" sz="4800"/>
              <a:t>) x 100%</a:t>
            </a:r>
          </a:p>
          <a:p>
            <a:pPr>
              <a:buFont typeface="Wingdings" pitchFamily="2" charset="2"/>
              <a:buNone/>
            </a:pPr>
            <a:endParaRPr lang="en-US" sz="4800"/>
          </a:p>
          <a:p>
            <a:r>
              <a:rPr lang="en-US" sz="4800"/>
              <a:t>W</a:t>
            </a:r>
            <a:r>
              <a:rPr lang="en-US" sz="4800" baseline="-25000"/>
              <a:t>in</a:t>
            </a:r>
            <a:r>
              <a:rPr lang="en-US" sz="4800"/>
              <a:t>  is always </a:t>
            </a:r>
          </a:p>
          <a:p>
            <a:pPr>
              <a:buFont typeface="Wingdings" pitchFamily="2" charset="2"/>
              <a:buNone/>
            </a:pPr>
            <a:r>
              <a:rPr lang="en-US" sz="4800"/>
              <a:t>                     greater than W</a:t>
            </a:r>
            <a:r>
              <a:rPr lang="en-US" sz="4800" baseline="-25000"/>
              <a:t>out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4820" name="Picture 4" descr="MCj03675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3810000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/>
              <a:t>Efficiency – a measure of how much of the work put into a machine is changed into useful output work by the machine. (less heat from friction)</a:t>
            </a:r>
            <a:r>
              <a:rPr lang="en-US" sz="4000"/>
              <a:t>  </a:t>
            </a:r>
          </a:p>
        </p:txBody>
      </p:sp>
      <p:pic>
        <p:nvPicPr>
          <p:cNvPr id="13316" name="Picture 4" descr="MCj019912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86200"/>
            <a:ext cx="3733800" cy="283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Efficiency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12988"/>
          </a:xfrm>
        </p:spPr>
        <p:txBody>
          <a:bodyPr/>
          <a:lstStyle/>
          <a:p>
            <a:r>
              <a:rPr lang="en-US" b="1"/>
              <a:t>Efficiency</a:t>
            </a:r>
            <a:endParaRPr lang="en-US"/>
          </a:p>
          <a:p>
            <a:pPr lvl="1">
              <a:spcBef>
                <a:spcPct val="0"/>
              </a:spcBef>
            </a:pPr>
            <a:r>
              <a:rPr lang="en-US"/>
              <a:t>measure of how completely work input is converted to work output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1425" y="3652838"/>
            <a:ext cx="5654675" cy="1581150"/>
            <a:chOff x="1582" y="2386"/>
            <a:chExt cx="3562" cy="996"/>
          </a:xfrm>
        </p:grpSpPr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1582" y="2386"/>
              <a:ext cx="3562" cy="9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1751" y="2466"/>
            <a:ext cx="3223" cy="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7" name="Equation" r:id="rId3" imgW="1663700" imgH="431800" progId="Equation.3">
                    <p:embed/>
                  </p:oleObj>
                </mc:Choice>
                <mc:Fallback>
                  <p:oleObj name="Equation" r:id="rId3" imgW="16637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1" y="2466"/>
                          <a:ext cx="3223" cy="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04963" y="5330825"/>
            <a:ext cx="75390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always less than 100% due to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 advAuto="0"/>
      <p:bldP spid="3789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Practice Problems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machine requires 26.0 J of work input to operate and produces 22.0 J of work output, what is it’s efficiency?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chemeClr val="hlink"/>
                </a:solidFill>
                <a:latin typeface="Batang" pitchFamily="18" charset="-127"/>
              </a:rPr>
              <a:t>Work or Not?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>
                <a:latin typeface="Batang" pitchFamily="18" charset="-127"/>
              </a:rPr>
              <a:t>Carrying a box across the ramp </a:t>
            </a:r>
            <a:endParaRPr lang="en-US" sz="2800" dirty="0">
              <a:latin typeface="Batang" pitchFamily="18" charset="-127"/>
            </a:endParaRPr>
          </a:p>
          <a:p>
            <a:r>
              <a:rPr lang="en-US" sz="2800" dirty="0">
                <a:latin typeface="Batang" pitchFamily="18" charset="-127"/>
              </a:rPr>
              <a:t>a mouse pushing a piece of cheese with its nose across the floor</a:t>
            </a:r>
          </a:p>
          <a:p>
            <a:pPr lvl="1"/>
            <a:endParaRPr lang="en-US" sz="2400" dirty="0">
              <a:latin typeface="Batang" pitchFamily="18" charset="-127"/>
            </a:endParaRPr>
          </a:p>
          <a:p>
            <a:pPr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Batang" pitchFamily="18" charset="-127"/>
              </a:rPr>
              <a:t>What’s work?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>
                <a:latin typeface="Batang" pitchFamily="18" charset="-127"/>
              </a:rPr>
              <a:t>A scientist delivers a speech to an audience of his peers. </a:t>
            </a:r>
            <a:endParaRPr lang="en-US" dirty="0">
              <a:solidFill>
                <a:srgbClr val="FF0000"/>
              </a:solidFill>
              <a:latin typeface="Batang" pitchFamily="18" charset="-127"/>
            </a:endParaRPr>
          </a:p>
          <a:p>
            <a:r>
              <a:rPr lang="en-US" dirty="0">
                <a:latin typeface="Batang" pitchFamily="18" charset="-127"/>
              </a:rPr>
              <a:t>A body builder lifts 350 pounds above his head. </a:t>
            </a:r>
            <a:endParaRPr lang="en-US" dirty="0">
              <a:solidFill>
                <a:srgbClr val="FF0000"/>
              </a:solidFill>
              <a:latin typeface="Batang" pitchFamily="18" charset="-127"/>
            </a:endParaRPr>
          </a:p>
          <a:p>
            <a:r>
              <a:rPr lang="en-US" dirty="0">
                <a:latin typeface="Batang" pitchFamily="18" charset="-127"/>
              </a:rPr>
              <a:t>A mother carries her baby from room to room. </a:t>
            </a:r>
            <a:endParaRPr lang="en-US" dirty="0">
              <a:solidFill>
                <a:srgbClr val="FF0000"/>
              </a:solidFill>
              <a:latin typeface="Batang" pitchFamily="18" charset="-127"/>
            </a:endParaRPr>
          </a:p>
          <a:p>
            <a:r>
              <a:rPr lang="en-US" sz="2800" dirty="0">
                <a:latin typeface="Batang" pitchFamily="18" charset="-127"/>
              </a:rPr>
              <a:t>A father pushes a baby in a carriage.</a:t>
            </a:r>
            <a:endParaRPr lang="en-US" sz="2800" dirty="0">
              <a:solidFill>
                <a:srgbClr val="FF0000"/>
              </a:solidFill>
              <a:latin typeface="Batang" pitchFamily="18" charset="-127"/>
            </a:endParaRPr>
          </a:p>
          <a:p>
            <a:r>
              <a:rPr lang="en-US" dirty="0">
                <a:latin typeface="Batang" pitchFamily="18" charset="-127"/>
              </a:rPr>
              <a:t>A woman carries a 20 kg grocery bag to her car? </a:t>
            </a:r>
            <a:endParaRPr lang="en-US" dirty="0">
              <a:solidFill>
                <a:srgbClr val="FF0000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chemeClr val="hlink"/>
                </a:solidFill>
                <a:latin typeface="Batang" pitchFamily="18" charset="-127"/>
              </a:rPr>
              <a:t>What’s work?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>
                <a:latin typeface="Batang" pitchFamily="18" charset="-127"/>
              </a:rPr>
              <a:t>A scientist delivers a speech to an audience of his peers. </a:t>
            </a:r>
            <a:r>
              <a:rPr lang="en-US" dirty="0">
                <a:solidFill>
                  <a:srgbClr val="FF0000"/>
                </a:solidFill>
                <a:latin typeface="Batang" pitchFamily="18" charset="-127"/>
              </a:rPr>
              <a:t>No</a:t>
            </a:r>
          </a:p>
          <a:p>
            <a:r>
              <a:rPr lang="en-US" dirty="0">
                <a:latin typeface="Batang" pitchFamily="18" charset="-127"/>
              </a:rPr>
              <a:t>A body builder lifts 350 pounds above his head. </a:t>
            </a:r>
            <a:r>
              <a:rPr lang="en-US" dirty="0">
                <a:solidFill>
                  <a:srgbClr val="FF0000"/>
                </a:solidFill>
                <a:latin typeface="Batang" pitchFamily="18" charset="-127"/>
              </a:rPr>
              <a:t>Yes</a:t>
            </a:r>
          </a:p>
          <a:p>
            <a:r>
              <a:rPr lang="en-US" dirty="0">
                <a:latin typeface="Batang" pitchFamily="18" charset="-127"/>
              </a:rPr>
              <a:t>A mother carries her baby from room to room. </a:t>
            </a:r>
            <a:r>
              <a:rPr lang="en-US" dirty="0">
                <a:solidFill>
                  <a:srgbClr val="FF0000"/>
                </a:solidFill>
                <a:latin typeface="Batang" pitchFamily="18" charset="-127"/>
              </a:rPr>
              <a:t>No</a:t>
            </a:r>
          </a:p>
          <a:p>
            <a:r>
              <a:rPr lang="en-US" sz="2800" dirty="0">
                <a:latin typeface="Batang" pitchFamily="18" charset="-127"/>
              </a:rPr>
              <a:t>A father pushes a baby in a carriage. </a:t>
            </a:r>
            <a:r>
              <a:rPr lang="en-US" sz="2800" dirty="0">
                <a:solidFill>
                  <a:srgbClr val="FF0000"/>
                </a:solidFill>
                <a:latin typeface="Batang" pitchFamily="18" charset="-127"/>
              </a:rPr>
              <a:t>Yes</a:t>
            </a:r>
          </a:p>
          <a:p>
            <a:r>
              <a:rPr lang="en-US" dirty="0">
                <a:latin typeface="Batang" pitchFamily="18" charset="-127"/>
              </a:rPr>
              <a:t>A woman carries a 20 km grocery bag to her car? </a:t>
            </a:r>
            <a:r>
              <a:rPr lang="en-US" dirty="0">
                <a:solidFill>
                  <a:srgbClr val="FF0000"/>
                </a:solidFill>
                <a:latin typeface="Batang" pitchFamily="18" charset="-127"/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2014</TotalTime>
  <Words>1875</Words>
  <Application>Microsoft Office PowerPoint</Application>
  <PresentationFormat>On-screen Show (4:3)</PresentationFormat>
  <Paragraphs>404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Balance</vt:lpstr>
      <vt:lpstr>Equation</vt:lpstr>
      <vt:lpstr>ClipArt</vt:lpstr>
      <vt:lpstr>Photo Editor Photo</vt:lpstr>
      <vt:lpstr>P. Sci.</vt:lpstr>
      <vt:lpstr>Work</vt:lpstr>
      <vt:lpstr>Work cont.</vt:lpstr>
      <vt:lpstr>PowerPoint Presentation</vt:lpstr>
      <vt:lpstr>PowerPoint Presentation</vt:lpstr>
      <vt:lpstr>PowerPoint Presentation</vt:lpstr>
      <vt:lpstr>Work or Not?</vt:lpstr>
      <vt:lpstr>What’s work?</vt:lpstr>
      <vt:lpstr>What’s work?</vt:lpstr>
      <vt:lpstr>Work</vt:lpstr>
      <vt:lpstr>Work</vt:lpstr>
      <vt:lpstr>Work</vt:lpstr>
      <vt:lpstr>Work</vt:lpstr>
      <vt:lpstr>Power</vt:lpstr>
      <vt:lpstr>PowerPoint Presentation</vt:lpstr>
      <vt:lpstr>PowerPoint Presentation</vt:lpstr>
      <vt:lpstr>Power</vt:lpstr>
      <vt:lpstr>Power</vt:lpstr>
      <vt:lpstr>Making Work Easier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Lever</vt:lpstr>
      <vt:lpstr>A. Lever</vt:lpstr>
      <vt:lpstr>First Class Lever</vt:lpstr>
      <vt:lpstr>Second Class Lever</vt:lpstr>
      <vt:lpstr>Third Class Lever</vt:lpstr>
      <vt:lpstr>Think FOIL </vt:lpstr>
      <vt:lpstr>B. Pulley</vt:lpstr>
      <vt:lpstr>B. Pulley</vt:lpstr>
      <vt:lpstr>B. Pulley</vt:lpstr>
      <vt:lpstr>B. Pulley</vt:lpstr>
      <vt:lpstr>B. Pulley</vt:lpstr>
      <vt:lpstr>C. Wheel and Axle</vt:lpstr>
      <vt:lpstr>C. Wheel and Axle</vt:lpstr>
      <vt:lpstr>D. Inclined Plane</vt:lpstr>
      <vt:lpstr>E. Screw</vt:lpstr>
      <vt:lpstr>F. Wedge</vt:lpstr>
      <vt:lpstr>F. Wedge</vt:lpstr>
      <vt:lpstr>4. Wedges</vt:lpstr>
      <vt:lpstr>How do machines make work easier? </vt:lpstr>
      <vt:lpstr>Machines</vt:lpstr>
      <vt:lpstr>A. Compound Machines</vt:lpstr>
      <vt:lpstr>A. Compound Machines</vt:lpstr>
      <vt:lpstr>PowerPoint Presentation</vt:lpstr>
      <vt:lpstr>Work In</vt:lpstr>
      <vt:lpstr>Work Out</vt:lpstr>
      <vt:lpstr>Mechanical Advantage </vt:lpstr>
      <vt:lpstr>Mechanical advantage</vt:lpstr>
      <vt:lpstr>Mechanical Advantage</vt:lpstr>
      <vt:lpstr>Mechanical Advantage</vt:lpstr>
      <vt:lpstr>D. Mechanical Advantage</vt:lpstr>
      <vt:lpstr>Mechanical Advantage</vt:lpstr>
      <vt:lpstr>Short cut for finding M.A. of Pulleys</vt:lpstr>
      <vt:lpstr>PowerPoint Presentation</vt:lpstr>
      <vt:lpstr>PowerPoint Presentation</vt:lpstr>
      <vt:lpstr>Ideal machine </vt:lpstr>
      <vt:lpstr>PowerPoint Presentation</vt:lpstr>
      <vt:lpstr>PowerPoint Presentation</vt:lpstr>
      <vt:lpstr>B. Efficiency</vt:lpstr>
      <vt:lpstr>Efficiency Practice Problems</vt:lpstr>
    </vt:vector>
  </TitlesOfParts>
  <Company>HCS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</dc:title>
  <dc:creator>awall</dc:creator>
  <cp:lastModifiedBy>Charlena Raines</cp:lastModifiedBy>
  <cp:revision>42</cp:revision>
  <dcterms:created xsi:type="dcterms:W3CDTF">2006-09-11T12:50:33Z</dcterms:created>
  <dcterms:modified xsi:type="dcterms:W3CDTF">2013-09-24T19:16:42Z</dcterms:modified>
</cp:coreProperties>
</file>